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0" r:id="rId4"/>
    <p:sldId id="262" r:id="rId5"/>
    <p:sldId id="263" r:id="rId6"/>
    <p:sldId id="264" r:id="rId7"/>
    <p:sldId id="265" r:id="rId8"/>
    <p:sldId id="266" r:id="rId9"/>
    <p:sldId id="282" r:id="rId10"/>
    <p:sldId id="283" r:id="rId11"/>
    <p:sldId id="284" r:id="rId12"/>
    <p:sldId id="258" r:id="rId13"/>
    <p:sldId id="272" r:id="rId14"/>
    <p:sldId id="267" r:id="rId15"/>
    <p:sldId id="268" r:id="rId16"/>
    <p:sldId id="269" r:id="rId17"/>
    <p:sldId id="270" r:id="rId18"/>
    <p:sldId id="271" r:id="rId19"/>
    <p:sldId id="273" r:id="rId20"/>
    <p:sldId id="274" r:id="rId21"/>
    <p:sldId id="275" r:id="rId22"/>
    <p:sldId id="276" r:id="rId23"/>
    <p:sldId id="285" r:id="rId24"/>
    <p:sldId id="286" r:id="rId25"/>
    <p:sldId id="287" r:id="rId26"/>
    <p:sldId id="288" r:id="rId27"/>
    <p:sldId id="289" r:id="rId28"/>
    <p:sldId id="290" r:id="rId29"/>
    <p:sldId id="291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g48QAq9W0Eq/K8I4K3JZd34oqa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62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4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c6dd3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c6dd3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029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c6dd3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c6dd3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454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5fc6dd33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5fc6dd33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c6dd3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c6dd3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1166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c6dd3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c6dd3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787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c6dd3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c6dd3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860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c6dd3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c6dd3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733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c6dd3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c6dd3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742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c6dd3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c6dd3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57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c6dd3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c6dd3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568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c6dd3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c6dd3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c6dd3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c6dd3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529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c6dd3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c6dd3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5730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c6dd3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c6dd3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776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c6dd3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c6dd3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3404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c6dd3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c6dd3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859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c6dd3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c6dd3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988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c6dd3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c6dd3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9508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c6dd3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c6dd3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641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c6dd3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c6dd3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2334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c6dd3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c6dd3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501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c6dd3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c6dd3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823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c6dd3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c6dd3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871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c6dd3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c6dd3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873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c6dd3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c6dd3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667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c6dd3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c6dd3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611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c6dd3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c6dd3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211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5fc6dd3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5fc6dd3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283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innova.es/ui-y-ux-que-es-diferencias-ejemplos-descubrel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ptrinhx.com/how-to-be-a-web-developer-in-7-steps-what-to-learn-and-where-to-start-1078272677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ikpng.com/pngvi/ixohJb_mobile-friendly-web-development-responsive-web-design-png-clipart/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286220" y="2364823"/>
            <a:ext cx="6283255" cy="3183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l">
              <a:buClr>
                <a:schemeClr val="lt1"/>
              </a:buClr>
            </a:pPr>
            <a:r>
              <a:rPr lang="es-MX" sz="4400" b="1">
                <a:solidFill>
                  <a:srgbClr val="073763"/>
                </a:solidFill>
              </a:rPr>
              <a:t>HTML5</a:t>
            </a:r>
            <a:r>
              <a:rPr lang="es-MX" sz="4400" b="1" dirty="0">
                <a:solidFill>
                  <a:srgbClr val="073763"/>
                </a:solidFill>
              </a:rPr>
              <a:t>, CSS3 y JavaScript.</a:t>
            </a:r>
            <a:endParaRPr lang="es-CO" sz="4800" b="1" dirty="0">
              <a:solidFill>
                <a:srgbClr val="07376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92;gc5fc6dd33c_0_1">
            <a:extLst>
              <a:ext uri="{FF2B5EF4-FFF2-40B4-BE49-F238E27FC236}">
                <a16:creationId xmlns:a16="http://schemas.microsoft.com/office/drawing/2014/main" id="{5E31A4BD-ABE4-43DF-B308-F7F71D9795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909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78E0B9B-B70D-48B9-9FC2-356085C31688}"/>
              </a:ext>
            </a:extLst>
          </p:cNvPr>
          <p:cNvCxnSpPr>
            <a:cxnSpLocks/>
          </p:cNvCxnSpPr>
          <p:nvPr/>
        </p:nvCxnSpPr>
        <p:spPr>
          <a:xfrm>
            <a:off x="6205490" y="1525848"/>
            <a:ext cx="0" cy="380630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5" name="Google Shape;94;gc5fc6dd33c_0_1">
            <a:extLst>
              <a:ext uri="{FF2B5EF4-FFF2-40B4-BE49-F238E27FC236}">
                <a16:creationId xmlns:a16="http://schemas.microsoft.com/office/drawing/2014/main" id="{7E243558-ED98-4AFA-9DF1-CE9B59E3DA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5235" y="3168501"/>
            <a:ext cx="3002410" cy="52099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chemeClr val="tx2">
                    <a:lumMod val="25000"/>
                  </a:schemeClr>
                </a:solidFill>
              </a:rPr>
              <a:t>Jerarquía</a:t>
            </a:r>
            <a:endParaRPr sz="28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6" name="Google Shape;94;gc5fc6dd33c_0_1">
            <a:extLst>
              <a:ext uri="{FF2B5EF4-FFF2-40B4-BE49-F238E27FC236}">
                <a16:creationId xmlns:a16="http://schemas.microsoft.com/office/drawing/2014/main" id="{A5487E9A-54C5-46CF-92A9-D7AF3A0A6232}"/>
              </a:ext>
            </a:extLst>
          </p:cNvPr>
          <p:cNvSpPr txBox="1">
            <a:spLocks/>
          </p:cNvSpPr>
          <p:nvPr/>
        </p:nvSpPr>
        <p:spPr>
          <a:xfrm>
            <a:off x="6552923" y="3168502"/>
            <a:ext cx="3002410" cy="52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2800" b="1" dirty="0">
                <a:solidFill>
                  <a:schemeClr val="tx2">
                    <a:lumMod val="25000"/>
                  </a:schemeClr>
                </a:solidFill>
              </a:rPr>
              <a:t>Contraste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37146A3-78BC-4C68-ABBB-0244435CB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3167180" cy="690090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D211A02-78ED-4429-A523-84F360FB4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822" y="-4"/>
            <a:ext cx="3167180" cy="690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87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92;gc5fc6dd33c_0_1">
            <a:extLst>
              <a:ext uri="{FF2B5EF4-FFF2-40B4-BE49-F238E27FC236}">
                <a16:creationId xmlns:a16="http://schemas.microsoft.com/office/drawing/2014/main" id="{5E31A4BD-ABE4-43DF-B308-F7F71D9795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909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78E0B9B-B70D-48B9-9FC2-356085C31688}"/>
              </a:ext>
            </a:extLst>
          </p:cNvPr>
          <p:cNvCxnSpPr>
            <a:cxnSpLocks/>
          </p:cNvCxnSpPr>
          <p:nvPr/>
        </p:nvCxnSpPr>
        <p:spPr>
          <a:xfrm>
            <a:off x="6205490" y="1525848"/>
            <a:ext cx="0" cy="380630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5" name="Google Shape;94;gc5fc6dd33c_0_1">
            <a:extLst>
              <a:ext uri="{FF2B5EF4-FFF2-40B4-BE49-F238E27FC236}">
                <a16:creationId xmlns:a16="http://schemas.microsoft.com/office/drawing/2014/main" id="{7E243558-ED98-4AFA-9DF1-CE9B59E3DA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4513" y="3168501"/>
            <a:ext cx="1516871" cy="52099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chemeClr val="tx2">
                    <a:lumMod val="25000"/>
                  </a:schemeClr>
                </a:solidFill>
              </a:rPr>
              <a:t>Espacio </a:t>
            </a:r>
            <a:br>
              <a:rPr lang="es-CO" sz="2800" b="1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s-CO" sz="2800" b="1" dirty="0">
                <a:solidFill>
                  <a:schemeClr val="tx2">
                    <a:lumMod val="25000"/>
                  </a:schemeClr>
                </a:solidFill>
              </a:rPr>
              <a:t>negativo</a:t>
            </a:r>
            <a:endParaRPr sz="28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6" name="Google Shape;94;gc5fc6dd33c_0_1">
            <a:extLst>
              <a:ext uri="{FF2B5EF4-FFF2-40B4-BE49-F238E27FC236}">
                <a16:creationId xmlns:a16="http://schemas.microsoft.com/office/drawing/2014/main" id="{A5487E9A-54C5-46CF-92A9-D7AF3A0A6232}"/>
              </a:ext>
            </a:extLst>
          </p:cNvPr>
          <p:cNvSpPr txBox="1">
            <a:spLocks/>
          </p:cNvSpPr>
          <p:nvPr/>
        </p:nvSpPr>
        <p:spPr>
          <a:xfrm>
            <a:off x="6552923" y="3168502"/>
            <a:ext cx="3002410" cy="52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2800" b="1" dirty="0">
                <a:solidFill>
                  <a:schemeClr val="tx2">
                    <a:lumMod val="25000"/>
                  </a:schemeClr>
                </a:solidFill>
              </a:rPr>
              <a:t>Escala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0B50CF9-C8D1-4CC6-91F8-88258BB3A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820" y="-3"/>
            <a:ext cx="3167180" cy="690090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869023A-ABAB-4E0B-A3CD-DA34E6314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-1"/>
            <a:ext cx="3167180" cy="690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66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gc5fc6dd33c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6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4;gc5fc6dd33c_0_1">
            <a:extLst>
              <a:ext uri="{FF2B5EF4-FFF2-40B4-BE49-F238E27FC236}">
                <a16:creationId xmlns:a16="http://schemas.microsoft.com/office/drawing/2014/main" id="{428698BE-2672-43E1-9043-90B4EBF6481F}"/>
              </a:ext>
            </a:extLst>
          </p:cNvPr>
          <p:cNvSpPr txBox="1">
            <a:spLocks/>
          </p:cNvSpPr>
          <p:nvPr/>
        </p:nvSpPr>
        <p:spPr>
          <a:xfrm>
            <a:off x="4274461" y="444482"/>
            <a:ext cx="6886390" cy="52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5400" b="1" dirty="0">
                <a:solidFill>
                  <a:schemeClr val="accent1">
                    <a:lumMod val="50000"/>
                  </a:schemeClr>
                </a:solidFill>
              </a:rPr>
              <a:t>Perspectiva global</a:t>
            </a:r>
          </a:p>
        </p:txBody>
      </p:sp>
      <p:sp>
        <p:nvSpPr>
          <p:cNvPr id="23" name="Google Shape;95;gc5fc6dd33c_0_1">
            <a:extLst>
              <a:ext uri="{FF2B5EF4-FFF2-40B4-BE49-F238E27FC236}">
                <a16:creationId xmlns:a16="http://schemas.microsoft.com/office/drawing/2014/main" id="{040AD38A-8162-4782-B9F1-4944446C1CF9}"/>
              </a:ext>
            </a:extLst>
          </p:cNvPr>
          <p:cNvSpPr txBox="1">
            <a:spLocks/>
          </p:cNvSpPr>
          <p:nvPr/>
        </p:nvSpPr>
        <p:spPr>
          <a:xfrm>
            <a:off x="4877358" y="1950052"/>
            <a:ext cx="5909009" cy="295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No hacer pensar al usuario.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s-MX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Pantallas sencillas.</a:t>
            </a:r>
          </a:p>
          <a:p>
            <a:pPr marL="914400" lvl="2" indent="0" algn="just">
              <a:lnSpc>
                <a:spcPct val="150000"/>
              </a:lnSpc>
              <a:buNone/>
            </a:pPr>
            <a:r>
              <a:rPr lang="es-MX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Divide y vencerás.</a:t>
            </a:r>
          </a:p>
          <a:p>
            <a:pPr indent="-457200" algn="just">
              <a:lnSpc>
                <a:spcPct val="150000"/>
              </a:lnSpc>
              <a:buFont typeface="Arial"/>
              <a:buAutoNum type="arabicPeriod"/>
            </a:pPr>
            <a:endParaRPr lang="es-MX" sz="20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92;gc5fc6dd33c_0_1">
            <a:extLst>
              <a:ext uri="{FF2B5EF4-FFF2-40B4-BE49-F238E27FC236}">
                <a16:creationId xmlns:a16="http://schemas.microsoft.com/office/drawing/2014/main" id="{5E31A4BD-ABE4-43DF-B308-F7F71D9795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909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94;gc5fc6dd33c_0_1">
            <a:extLst>
              <a:ext uri="{FF2B5EF4-FFF2-40B4-BE49-F238E27FC236}">
                <a16:creationId xmlns:a16="http://schemas.microsoft.com/office/drawing/2014/main" id="{32929A59-E723-4998-9202-563A0FE34D28}"/>
              </a:ext>
            </a:extLst>
          </p:cNvPr>
          <p:cNvSpPr txBox="1">
            <a:spLocks/>
          </p:cNvSpPr>
          <p:nvPr/>
        </p:nvSpPr>
        <p:spPr>
          <a:xfrm>
            <a:off x="3587249" y="589772"/>
            <a:ext cx="5017502" cy="52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5400" b="1" dirty="0">
                <a:solidFill>
                  <a:schemeClr val="accent1">
                    <a:lumMod val="50000"/>
                  </a:schemeClr>
                </a:solidFill>
              </a:rPr>
              <a:t>Herramientas UI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2CFDC2ED-EFFD-40A8-B5D9-267D2B94A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063" y="4065972"/>
            <a:ext cx="5017501" cy="2565133"/>
          </a:xfrm>
          <a:prstGeom prst="rect">
            <a:avLst/>
          </a:prstGeom>
        </p:spPr>
      </p:pic>
      <p:pic>
        <p:nvPicPr>
          <p:cNvPr id="4100" name="Picture 4" descr="Figma Icon of Flat style - Available in SVG, PNG, EPS, AI &amp; Icon fonts">
            <a:extLst>
              <a:ext uri="{FF2B5EF4-FFF2-40B4-BE49-F238E27FC236}">
                <a16:creationId xmlns:a16="http://schemas.microsoft.com/office/drawing/2014/main" id="{2F47DF2B-EF11-4378-B345-BDBD7887E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258" y="1625422"/>
            <a:ext cx="1597981" cy="159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-Learning Web App — Mahshid Aryankhesal">
            <a:extLst>
              <a:ext uri="{FF2B5EF4-FFF2-40B4-BE49-F238E27FC236}">
                <a16:creationId xmlns:a16="http://schemas.microsoft.com/office/drawing/2014/main" id="{DE76248D-ED78-4A95-B46D-747E06F5E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028" y="2044604"/>
            <a:ext cx="2253749" cy="75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dobe Illustrator Logo - PNG y Vector">
            <a:extLst>
              <a:ext uri="{FF2B5EF4-FFF2-40B4-BE49-F238E27FC236}">
                <a16:creationId xmlns:a16="http://schemas.microsoft.com/office/drawing/2014/main" id="{9133958E-AABD-4946-86FD-C6C5620ED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687" y="2013496"/>
            <a:ext cx="840342" cy="82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Sketch Logo Icon of Flat style - Available in SVG, PNG, EPS, AI &amp; Icon fonts">
            <a:extLst>
              <a:ext uri="{FF2B5EF4-FFF2-40B4-BE49-F238E27FC236}">
                <a16:creationId xmlns:a16="http://schemas.microsoft.com/office/drawing/2014/main" id="{E1D02F72-24E3-409A-A492-574ECFB26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466" y="3890932"/>
            <a:ext cx="1059402" cy="105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urso Adobe Xd - Formación para empresas - Formadores IT">
            <a:extLst>
              <a:ext uri="{FF2B5EF4-FFF2-40B4-BE49-F238E27FC236}">
                <a16:creationId xmlns:a16="http://schemas.microsoft.com/office/drawing/2014/main" id="{CBB151B4-153D-4590-A24F-93F2A99C2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213" y="3944713"/>
            <a:ext cx="2303046" cy="105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Photoshop logo PNG">
            <a:extLst>
              <a:ext uri="{FF2B5EF4-FFF2-40B4-BE49-F238E27FC236}">
                <a16:creationId xmlns:a16="http://schemas.microsoft.com/office/drawing/2014/main" id="{BC12BA18-BE12-40F1-8455-AA3D99434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879" y="3745031"/>
            <a:ext cx="3082132" cy="145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486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c5fc6dd33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c5fc6dd33c_0_1"/>
          <p:cNvSpPr txBox="1">
            <a:spLocks noGrp="1"/>
          </p:cNvSpPr>
          <p:nvPr>
            <p:ph type="title"/>
          </p:nvPr>
        </p:nvSpPr>
        <p:spPr>
          <a:xfrm>
            <a:off x="2584002" y="2603946"/>
            <a:ext cx="7023995" cy="165010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400" b="1" dirty="0">
                <a:solidFill>
                  <a:srgbClr val="0B5394"/>
                </a:solidFill>
              </a:rPr>
              <a:t>Teoría básica </a:t>
            </a:r>
            <a:r>
              <a:rPr lang="es-CO" sz="5400" b="1" dirty="0" err="1">
                <a:solidFill>
                  <a:srgbClr val="0B5394"/>
                </a:solidFill>
              </a:rPr>
              <a:t>Frontend</a:t>
            </a:r>
            <a:r>
              <a:rPr lang="es-CO" sz="5400" b="1" dirty="0">
                <a:solidFill>
                  <a:srgbClr val="0B5394"/>
                </a:solidFill>
              </a:rPr>
              <a:t>.</a:t>
            </a:r>
            <a:endParaRPr sz="5400" b="1" dirty="0">
              <a:solidFill>
                <a:srgbClr val="0B53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459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92;gc5fc6dd33c_0_1">
            <a:extLst>
              <a:ext uri="{FF2B5EF4-FFF2-40B4-BE49-F238E27FC236}">
                <a16:creationId xmlns:a16="http://schemas.microsoft.com/office/drawing/2014/main" id="{5E31A4BD-ABE4-43DF-B308-F7F71D9795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429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78E0B9B-B70D-48B9-9FC2-356085C31688}"/>
              </a:ext>
            </a:extLst>
          </p:cNvPr>
          <p:cNvCxnSpPr>
            <a:cxnSpLocks/>
          </p:cNvCxnSpPr>
          <p:nvPr/>
        </p:nvCxnSpPr>
        <p:spPr>
          <a:xfrm>
            <a:off x="7217545" y="1728291"/>
            <a:ext cx="0" cy="380630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Google Shape;94;gc5fc6dd33c_0_1">
            <a:extLst>
              <a:ext uri="{FF2B5EF4-FFF2-40B4-BE49-F238E27FC236}">
                <a16:creationId xmlns:a16="http://schemas.microsoft.com/office/drawing/2014/main" id="{32929A59-E723-4998-9202-563A0FE34D28}"/>
              </a:ext>
            </a:extLst>
          </p:cNvPr>
          <p:cNvSpPr txBox="1">
            <a:spLocks/>
          </p:cNvSpPr>
          <p:nvPr/>
        </p:nvSpPr>
        <p:spPr>
          <a:xfrm>
            <a:off x="945335" y="1207298"/>
            <a:ext cx="4029121" cy="52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3200" b="1" dirty="0">
                <a:solidFill>
                  <a:schemeClr val="accent1">
                    <a:lumMod val="50000"/>
                  </a:schemeClr>
                </a:solidFill>
              </a:rPr>
              <a:t>HTML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83D6B149-2B72-4449-A46E-8BE5D4411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9551" y="2095836"/>
            <a:ext cx="3762078" cy="2666327"/>
          </a:xfrm>
          <a:prstGeom prst="rect">
            <a:avLst/>
          </a:prstGeom>
        </p:spPr>
      </p:pic>
      <p:sp>
        <p:nvSpPr>
          <p:cNvPr id="20" name="Google Shape;94;gc5fc6dd33c_0_1">
            <a:extLst>
              <a:ext uri="{FF2B5EF4-FFF2-40B4-BE49-F238E27FC236}">
                <a16:creationId xmlns:a16="http://schemas.microsoft.com/office/drawing/2014/main" id="{656EAF31-8682-4C70-BF59-D6667C0F40B4}"/>
              </a:ext>
            </a:extLst>
          </p:cNvPr>
          <p:cNvSpPr txBox="1">
            <a:spLocks/>
          </p:cNvSpPr>
          <p:nvPr/>
        </p:nvSpPr>
        <p:spPr>
          <a:xfrm>
            <a:off x="945335" y="2765995"/>
            <a:ext cx="4029121" cy="52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3200" b="1" dirty="0">
                <a:solidFill>
                  <a:schemeClr val="accent1">
                    <a:lumMod val="50000"/>
                  </a:schemeClr>
                </a:solidFill>
              </a:rPr>
              <a:t>CSS</a:t>
            </a:r>
          </a:p>
        </p:txBody>
      </p:sp>
      <p:sp>
        <p:nvSpPr>
          <p:cNvPr id="21" name="Google Shape;94;gc5fc6dd33c_0_1">
            <a:extLst>
              <a:ext uri="{FF2B5EF4-FFF2-40B4-BE49-F238E27FC236}">
                <a16:creationId xmlns:a16="http://schemas.microsoft.com/office/drawing/2014/main" id="{4E0553BA-B17D-4B50-AA38-09D0FFC7603E}"/>
              </a:ext>
            </a:extLst>
          </p:cNvPr>
          <p:cNvSpPr txBox="1">
            <a:spLocks/>
          </p:cNvSpPr>
          <p:nvPr/>
        </p:nvSpPr>
        <p:spPr>
          <a:xfrm>
            <a:off x="945335" y="4324692"/>
            <a:ext cx="4029121" cy="52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3200" b="1" dirty="0">
                <a:solidFill>
                  <a:schemeClr val="accent1">
                    <a:lumMod val="50000"/>
                  </a:schemeClr>
                </a:solidFill>
              </a:rPr>
              <a:t>JavaScript</a:t>
            </a:r>
          </a:p>
        </p:txBody>
      </p:sp>
      <p:sp>
        <p:nvSpPr>
          <p:cNvPr id="23" name="Google Shape;95;gc5fc6dd33c_0_1">
            <a:extLst>
              <a:ext uri="{FF2B5EF4-FFF2-40B4-BE49-F238E27FC236}">
                <a16:creationId xmlns:a16="http://schemas.microsoft.com/office/drawing/2014/main" id="{C99B0033-BED8-45B8-8488-13C131488C66}"/>
              </a:ext>
            </a:extLst>
          </p:cNvPr>
          <p:cNvSpPr txBox="1">
            <a:spLocks/>
          </p:cNvSpPr>
          <p:nvPr/>
        </p:nvSpPr>
        <p:spPr>
          <a:xfrm>
            <a:off x="1149050" y="1621016"/>
            <a:ext cx="5171852" cy="94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Lenguaje marcado de hipertexto; Estructura de la página.</a:t>
            </a:r>
            <a:endParaRPr lang="es-MX" sz="16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Google Shape;95;gc5fc6dd33c_0_1">
            <a:extLst>
              <a:ext uri="{FF2B5EF4-FFF2-40B4-BE49-F238E27FC236}">
                <a16:creationId xmlns:a16="http://schemas.microsoft.com/office/drawing/2014/main" id="{16CFF3C5-42ED-4D0C-8214-02227CF37786}"/>
              </a:ext>
            </a:extLst>
          </p:cNvPr>
          <p:cNvSpPr txBox="1">
            <a:spLocks/>
          </p:cNvSpPr>
          <p:nvPr/>
        </p:nvSpPr>
        <p:spPr>
          <a:xfrm>
            <a:off x="1149050" y="3286988"/>
            <a:ext cx="5171852" cy="94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Hojas de estilo en cascada; Define los estilos de la página web. </a:t>
            </a:r>
          </a:p>
        </p:txBody>
      </p:sp>
      <p:sp>
        <p:nvSpPr>
          <p:cNvPr id="26" name="Google Shape;95;gc5fc6dd33c_0_1">
            <a:extLst>
              <a:ext uri="{FF2B5EF4-FFF2-40B4-BE49-F238E27FC236}">
                <a16:creationId xmlns:a16="http://schemas.microsoft.com/office/drawing/2014/main" id="{F13EA184-2E44-4224-BF51-6440D5D6A137}"/>
              </a:ext>
            </a:extLst>
          </p:cNvPr>
          <p:cNvSpPr txBox="1">
            <a:spLocks/>
          </p:cNvSpPr>
          <p:nvPr/>
        </p:nvSpPr>
        <p:spPr>
          <a:xfrm>
            <a:off x="1149050" y="4786179"/>
            <a:ext cx="5171852" cy="949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Lenguaje de programación usado para agregar interacción al sitio web.</a:t>
            </a:r>
          </a:p>
        </p:txBody>
      </p:sp>
    </p:spTree>
    <p:extLst>
      <p:ext uri="{BB962C8B-B14F-4D97-AF65-F5344CB8AC3E}">
        <p14:creationId xmlns:p14="http://schemas.microsoft.com/office/powerpoint/2010/main" val="362054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92;gc5fc6dd33c_0_1">
            <a:extLst>
              <a:ext uri="{FF2B5EF4-FFF2-40B4-BE49-F238E27FC236}">
                <a16:creationId xmlns:a16="http://schemas.microsoft.com/office/drawing/2014/main" id="{5E31A4BD-ABE4-43DF-B308-F7F71D9795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429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78E0B9B-B70D-48B9-9FC2-356085C31688}"/>
              </a:ext>
            </a:extLst>
          </p:cNvPr>
          <p:cNvCxnSpPr>
            <a:cxnSpLocks/>
          </p:cNvCxnSpPr>
          <p:nvPr/>
        </p:nvCxnSpPr>
        <p:spPr>
          <a:xfrm>
            <a:off x="3657599" y="1536119"/>
            <a:ext cx="0" cy="380630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026" name="Picture 2" descr="HTML5 - Wikipedia, la enciclopedia libre">
            <a:extLst>
              <a:ext uri="{FF2B5EF4-FFF2-40B4-BE49-F238E27FC236}">
                <a16:creationId xmlns:a16="http://schemas.microsoft.com/office/drawing/2014/main" id="{13919A4F-47FF-4B0D-9CF2-001004526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03" y="2578032"/>
            <a:ext cx="1774793" cy="177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95;gc5fc6dd33c_0_1">
            <a:extLst>
              <a:ext uri="{FF2B5EF4-FFF2-40B4-BE49-F238E27FC236}">
                <a16:creationId xmlns:a16="http://schemas.microsoft.com/office/drawing/2014/main" id="{D3E701FE-11DD-4581-9DA0-00C0AA71EDFC}"/>
              </a:ext>
            </a:extLst>
          </p:cNvPr>
          <p:cNvSpPr txBox="1">
            <a:spLocks/>
          </p:cNvSpPr>
          <p:nvPr/>
        </p:nvSpPr>
        <p:spPr>
          <a:xfrm>
            <a:off x="3922887" y="1345387"/>
            <a:ext cx="8003826" cy="4877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es-CO" sz="2000" dirty="0"/>
              <a:t>&lt;!DOCTYPE html&gt;</a:t>
            </a:r>
          </a:p>
          <a:p>
            <a:pPr marL="114300" indent="0">
              <a:buNone/>
            </a:pPr>
            <a:r>
              <a:rPr lang="es-CO" sz="2000" dirty="0"/>
              <a:t>&lt;html lang="en"&gt;</a:t>
            </a:r>
          </a:p>
          <a:p>
            <a:pPr marL="114300" indent="0">
              <a:buNone/>
            </a:pPr>
            <a:r>
              <a:rPr lang="es-CO" sz="2000" dirty="0"/>
              <a:t>	&lt;head&gt;</a:t>
            </a:r>
          </a:p>
          <a:p>
            <a:pPr marL="114300" indent="0">
              <a:buNone/>
            </a:pPr>
            <a:r>
              <a:rPr lang="es-CO" sz="2000" dirty="0"/>
              <a:t>    &lt;meta charset="UTF-8"&gt;</a:t>
            </a:r>
          </a:p>
          <a:p>
            <a:pPr marL="114300" indent="0">
              <a:buNone/>
            </a:pPr>
            <a:r>
              <a:rPr lang="es-CO" sz="2000" dirty="0"/>
              <a:t>    &lt;meta http-</a:t>
            </a:r>
            <a:r>
              <a:rPr lang="es-CO" sz="2000" dirty="0" err="1"/>
              <a:t>equiv</a:t>
            </a:r>
            <a:r>
              <a:rPr lang="es-CO" sz="2000" dirty="0"/>
              <a:t>="X-UA-Compatible" content="IE=edge"&gt;</a:t>
            </a:r>
          </a:p>
          <a:p>
            <a:pPr marL="114300" indent="0">
              <a:buNone/>
            </a:pPr>
            <a:r>
              <a:rPr lang="es-CO" sz="2000" dirty="0"/>
              <a:t>        &lt;title&gt;Document&lt;/title&gt;</a:t>
            </a:r>
          </a:p>
          <a:p>
            <a:pPr marL="114300" indent="0">
              <a:buNone/>
            </a:pPr>
            <a:r>
              <a:rPr lang="es-CO" sz="2000" dirty="0"/>
              <a:t>	&lt;/head&gt;</a:t>
            </a:r>
          </a:p>
          <a:p>
            <a:pPr marL="114300" indent="0">
              <a:buNone/>
            </a:pPr>
            <a:r>
              <a:rPr lang="es-CO" sz="2000" dirty="0"/>
              <a:t>	&lt;body&gt;</a:t>
            </a:r>
          </a:p>
          <a:p>
            <a:pPr marL="114300" indent="0">
              <a:buNone/>
            </a:pPr>
            <a:r>
              <a:rPr lang="es-CO" sz="2000" dirty="0"/>
              <a:t>	&lt;/body&gt;</a:t>
            </a:r>
          </a:p>
          <a:p>
            <a:pPr marL="114300" indent="0">
              <a:buNone/>
            </a:pPr>
            <a:r>
              <a:rPr lang="es-CO" sz="2000" dirty="0"/>
              <a:t>&lt;/html&gt;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s-MX" sz="16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89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92;gc5fc6dd33c_0_1">
            <a:extLst>
              <a:ext uri="{FF2B5EF4-FFF2-40B4-BE49-F238E27FC236}">
                <a16:creationId xmlns:a16="http://schemas.microsoft.com/office/drawing/2014/main" id="{5E31A4BD-ABE4-43DF-B308-F7F71D9795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429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78E0B9B-B70D-48B9-9FC2-356085C31688}"/>
              </a:ext>
            </a:extLst>
          </p:cNvPr>
          <p:cNvCxnSpPr>
            <a:cxnSpLocks/>
          </p:cNvCxnSpPr>
          <p:nvPr/>
        </p:nvCxnSpPr>
        <p:spPr>
          <a:xfrm>
            <a:off x="3657599" y="1536119"/>
            <a:ext cx="0" cy="380630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050" name="Picture 2" descr="Optimizando la carga de nuestro CSS3 - rolandocaldas.com">
            <a:extLst>
              <a:ext uri="{FF2B5EF4-FFF2-40B4-BE49-F238E27FC236}">
                <a16:creationId xmlns:a16="http://schemas.microsoft.com/office/drawing/2014/main" id="{19C12382-3D2C-411B-BF76-935ED27C3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28"/>
          <a:stretch/>
        </p:blipFill>
        <p:spPr bwMode="auto">
          <a:xfrm>
            <a:off x="941033" y="2346383"/>
            <a:ext cx="1573021" cy="216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94;gc5fc6dd33c_0_1">
            <a:extLst>
              <a:ext uri="{FF2B5EF4-FFF2-40B4-BE49-F238E27FC236}">
                <a16:creationId xmlns:a16="http://schemas.microsoft.com/office/drawing/2014/main" id="{EE5E642E-A9F6-41ED-8949-E397BD9DBC0A}"/>
              </a:ext>
            </a:extLst>
          </p:cNvPr>
          <p:cNvSpPr txBox="1">
            <a:spLocks/>
          </p:cNvSpPr>
          <p:nvPr/>
        </p:nvSpPr>
        <p:spPr>
          <a:xfrm>
            <a:off x="4159381" y="1536119"/>
            <a:ext cx="4024544" cy="52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3200" b="1" dirty="0">
                <a:solidFill>
                  <a:schemeClr val="accent1">
                    <a:lumMod val="50000"/>
                  </a:schemeClr>
                </a:solidFill>
              </a:rPr>
              <a:t>Preprocesadores</a:t>
            </a:r>
          </a:p>
        </p:txBody>
      </p:sp>
      <p:sp>
        <p:nvSpPr>
          <p:cNvPr id="10" name="Google Shape;94;gc5fc6dd33c_0_1">
            <a:extLst>
              <a:ext uri="{FF2B5EF4-FFF2-40B4-BE49-F238E27FC236}">
                <a16:creationId xmlns:a16="http://schemas.microsoft.com/office/drawing/2014/main" id="{8B0581AA-F86D-45FA-A3A5-47B6BC0A1192}"/>
              </a:ext>
            </a:extLst>
          </p:cNvPr>
          <p:cNvSpPr txBox="1">
            <a:spLocks/>
          </p:cNvSpPr>
          <p:nvPr/>
        </p:nvSpPr>
        <p:spPr>
          <a:xfrm>
            <a:off x="4159381" y="4121885"/>
            <a:ext cx="4024544" cy="52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3200" b="1" dirty="0">
                <a:solidFill>
                  <a:schemeClr val="accent1">
                    <a:lumMod val="50000"/>
                  </a:schemeClr>
                </a:solidFill>
              </a:rPr>
              <a:t>Librerías</a:t>
            </a:r>
          </a:p>
        </p:txBody>
      </p:sp>
      <p:sp>
        <p:nvSpPr>
          <p:cNvPr id="11" name="Google Shape;94;gc5fc6dd33c_0_1">
            <a:extLst>
              <a:ext uri="{FF2B5EF4-FFF2-40B4-BE49-F238E27FC236}">
                <a16:creationId xmlns:a16="http://schemas.microsoft.com/office/drawing/2014/main" id="{6AFEF6C9-C95F-424F-8A13-593C8B4450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01144" y="2381727"/>
            <a:ext cx="2833651" cy="430424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chemeClr val="tx2">
                    <a:lumMod val="25000"/>
                  </a:schemeClr>
                </a:solidFill>
              </a:rPr>
              <a:t>SASS</a:t>
            </a:r>
            <a:endParaRPr sz="28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4" name="Google Shape;94;gc5fc6dd33c_0_1">
            <a:extLst>
              <a:ext uri="{FF2B5EF4-FFF2-40B4-BE49-F238E27FC236}">
                <a16:creationId xmlns:a16="http://schemas.microsoft.com/office/drawing/2014/main" id="{7356B0E4-AF7F-43F8-933E-DBCAFE607C6E}"/>
              </a:ext>
            </a:extLst>
          </p:cNvPr>
          <p:cNvSpPr txBox="1">
            <a:spLocks/>
          </p:cNvSpPr>
          <p:nvPr/>
        </p:nvSpPr>
        <p:spPr>
          <a:xfrm>
            <a:off x="8534402" y="2346383"/>
            <a:ext cx="2833651" cy="43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2800" b="1" dirty="0">
                <a:solidFill>
                  <a:schemeClr val="tx2">
                    <a:lumMod val="25000"/>
                  </a:schemeClr>
                </a:solidFill>
              </a:rPr>
              <a:t>LESS</a:t>
            </a:r>
          </a:p>
        </p:txBody>
      </p:sp>
      <p:sp>
        <p:nvSpPr>
          <p:cNvPr id="15" name="Google Shape;94;gc5fc6dd33c_0_1">
            <a:extLst>
              <a:ext uri="{FF2B5EF4-FFF2-40B4-BE49-F238E27FC236}">
                <a16:creationId xmlns:a16="http://schemas.microsoft.com/office/drawing/2014/main" id="{C9DEA02B-63ED-4748-BDE0-56CDCDF338A6}"/>
              </a:ext>
            </a:extLst>
          </p:cNvPr>
          <p:cNvSpPr txBox="1">
            <a:spLocks/>
          </p:cNvSpPr>
          <p:nvPr/>
        </p:nvSpPr>
        <p:spPr>
          <a:xfrm>
            <a:off x="4801144" y="3267658"/>
            <a:ext cx="2833651" cy="43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2800" b="1" dirty="0">
                <a:solidFill>
                  <a:schemeClr val="tx2">
                    <a:lumMod val="25000"/>
                  </a:schemeClr>
                </a:solidFill>
              </a:rPr>
              <a:t>STYLUS</a:t>
            </a:r>
          </a:p>
        </p:txBody>
      </p:sp>
      <p:sp>
        <p:nvSpPr>
          <p:cNvPr id="16" name="Google Shape;94;gc5fc6dd33c_0_1">
            <a:extLst>
              <a:ext uri="{FF2B5EF4-FFF2-40B4-BE49-F238E27FC236}">
                <a16:creationId xmlns:a16="http://schemas.microsoft.com/office/drawing/2014/main" id="{F9221E6B-B339-42F2-A317-C40620E290AD}"/>
              </a:ext>
            </a:extLst>
          </p:cNvPr>
          <p:cNvSpPr txBox="1">
            <a:spLocks/>
          </p:cNvSpPr>
          <p:nvPr/>
        </p:nvSpPr>
        <p:spPr>
          <a:xfrm>
            <a:off x="8534402" y="3270628"/>
            <a:ext cx="2833651" cy="43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2800" b="1" dirty="0">
                <a:solidFill>
                  <a:schemeClr val="tx2">
                    <a:lumMod val="25000"/>
                  </a:schemeClr>
                </a:solidFill>
              </a:rPr>
              <a:t>POSTCSS</a:t>
            </a:r>
          </a:p>
        </p:txBody>
      </p:sp>
      <p:sp>
        <p:nvSpPr>
          <p:cNvPr id="17" name="Google Shape;94;gc5fc6dd33c_0_1">
            <a:extLst>
              <a:ext uri="{FF2B5EF4-FFF2-40B4-BE49-F238E27FC236}">
                <a16:creationId xmlns:a16="http://schemas.microsoft.com/office/drawing/2014/main" id="{90452568-FED9-4480-AB31-E3B19434EAB3}"/>
              </a:ext>
            </a:extLst>
          </p:cNvPr>
          <p:cNvSpPr txBox="1">
            <a:spLocks/>
          </p:cNvSpPr>
          <p:nvPr/>
        </p:nvSpPr>
        <p:spPr>
          <a:xfrm>
            <a:off x="4801144" y="5136416"/>
            <a:ext cx="2833651" cy="43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2800" b="1" dirty="0">
                <a:solidFill>
                  <a:schemeClr val="tx2">
                    <a:lumMod val="25000"/>
                  </a:schemeClr>
                </a:solidFill>
              </a:rPr>
              <a:t>Bootstrap</a:t>
            </a:r>
          </a:p>
        </p:txBody>
      </p:sp>
      <p:sp>
        <p:nvSpPr>
          <p:cNvPr id="18" name="Google Shape;94;gc5fc6dd33c_0_1">
            <a:extLst>
              <a:ext uri="{FF2B5EF4-FFF2-40B4-BE49-F238E27FC236}">
                <a16:creationId xmlns:a16="http://schemas.microsoft.com/office/drawing/2014/main" id="{37B2C2B2-1E26-4F83-9A5F-876984D2910B}"/>
              </a:ext>
            </a:extLst>
          </p:cNvPr>
          <p:cNvSpPr txBox="1">
            <a:spLocks/>
          </p:cNvSpPr>
          <p:nvPr/>
        </p:nvSpPr>
        <p:spPr>
          <a:xfrm>
            <a:off x="8534402" y="5136416"/>
            <a:ext cx="2833651" cy="43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2800" b="1" dirty="0" err="1">
                <a:solidFill>
                  <a:schemeClr val="tx2">
                    <a:lumMod val="25000"/>
                  </a:schemeClr>
                </a:solidFill>
              </a:rPr>
              <a:t>Animate</a:t>
            </a:r>
            <a:r>
              <a:rPr lang="es-CO" sz="2800" b="1" dirty="0">
                <a:solidFill>
                  <a:schemeClr val="tx2">
                    <a:lumMod val="25000"/>
                  </a:schemeClr>
                </a:solidFill>
              </a:rPr>
              <a:t> CSS</a:t>
            </a:r>
          </a:p>
        </p:txBody>
      </p:sp>
    </p:spTree>
    <p:extLst>
      <p:ext uri="{BB962C8B-B14F-4D97-AF65-F5344CB8AC3E}">
        <p14:creationId xmlns:p14="http://schemas.microsoft.com/office/powerpoint/2010/main" val="2730263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92;gc5fc6dd33c_0_1">
            <a:extLst>
              <a:ext uri="{FF2B5EF4-FFF2-40B4-BE49-F238E27FC236}">
                <a16:creationId xmlns:a16="http://schemas.microsoft.com/office/drawing/2014/main" id="{5E31A4BD-ABE4-43DF-B308-F7F71D9795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87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78E0B9B-B70D-48B9-9FC2-356085C31688}"/>
              </a:ext>
            </a:extLst>
          </p:cNvPr>
          <p:cNvCxnSpPr>
            <a:cxnSpLocks/>
          </p:cNvCxnSpPr>
          <p:nvPr/>
        </p:nvCxnSpPr>
        <p:spPr>
          <a:xfrm>
            <a:off x="3657599" y="1536119"/>
            <a:ext cx="0" cy="380630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Google Shape;94;gc5fc6dd33c_0_1">
            <a:extLst>
              <a:ext uri="{FF2B5EF4-FFF2-40B4-BE49-F238E27FC236}">
                <a16:creationId xmlns:a16="http://schemas.microsoft.com/office/drawing/2014/main" id="{EE5E642E-A9F6-41ED-8949-E397BD9DBC0A}"/>
              </a:ext>
            </a:extLst>
          </p:cNvPr>
          <p:cNvSpPr txBox="1">
            <a:spLocks/>
          </p:cNvSpPr>
          <p:nvPr/>
        </p:nvSpPr>
        <p:spPr>
          <a:xfrm>
            <a:off x="4159381" y="957742"/>
            <a:ext cx="4024544" cy="52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3200" b="1" dirty="0" err="1">
                <a:solidFill>
                  <a:schemeClr val="accent1">
                    <a:lumMod val="50000"/>
                  </a:schemeClr>
                </a:solidFill>
              </a:rPr>
              <a:t>Frameworks</a:t>
            </a:r>
            <a:endParaRPr lang="es-CO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Google Shape;94;gc5fc6dd33c_0_1">
            <a:extLst>
              <a:ext uri="{FF2B5EF4-FFF2-40B4-BE49-F238E27FC236}">
                <a16:creationId xmlns:a16="http://schemas.microsoft.com/office/drawing/2014/main" id="{8B0581AA-F86D-45FA-A3A5-47B6BC0A1192}"/>
              </a:ext>
            </a:extLst>
          </p:cNvPr>
          <p:cNvSpPr txBox="1">
            <a:spLocks/>
          </p:cNvSpPr>
          <p:nvPr/>
        </p:nvSpPr>
        <p:spPr>
          <a:xfrm>
            <a:off x="4159381" y="3731444"/>
            <a:ext cx="4024544" cy="52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3200" b="1" dirty="0">
                <a:solidFill>
                  <a:schemeClr val="accent1">
                    <a:lumMod val="50000"/>
                  </a:schemeClr>
                </a:solidFill>
              </a:rPr>
              <a:t>Librerías</a:t>
            </a:r>
          </a:p>
        </p:txBody>
      </p:sp>
      <p:sp>
        <p:nvSpPr>
          <p:cNvPr id="11" name="Google Shape;94;gc5fc6dd33c_0_1">
            <a:extLst>
              <a:ext uri="{FF2B5EF4-FFF2-40B4-BE49-F238E27FC236}">
                <a16:creationId xmlns:a16="http://schemas.microsoft.com/office/drawing/2014/main" id="{6AFEF6C9-C95F-424F-8A13-593C8B4450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01144" y="1966073"/>
            <a:ext cx="2833651" cy="430424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chemeClr val="tx2">
                    <a:lumMod val="25000"/>
                  </a:schemeClr>
                </a:solidFill>
              </a:rPr>
              <a:t>Angular JS</a:t>
            </a:r>
            <a:endParaRPr sz="28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4" name="Google Shape;94;gc5fc6dd33c_0_1">
            <a:extLst>
              <a:ext uri="{FF2B5EF4-FFF2-40B4-BE49-F238E27FC236}">
                <a16:creationId xmlns:a16="http://schemas.microsoft.com/office/drawing/2014/main" id="{7356B0E4-AF7F-43F8-933E-DBCAFE607C6E}"/>
              </a:ext>
            </a:extLst>
          </p:cNvPr>
          <p:cNvSpPr txBox="1">
            <a:spLocks/>
          </p:cNvSpPr>
          <p:nvPr/>
        </p:nvSpPr>
        <p:spPr>
          <a:xfrm>
            <a:off x="8534402" y="1961303"/>
            <a:ext cx="2833651" cy="43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2800" b="1" dirty="0">
                <a:solidFill>
                  <a:schemeClr val="tx2">
                    <a:lumMod val="25000"/>
                  </a:schemeClr>
                </a:solidFill>
              </a:rPr>
              <a:t>Vue.js</a:t>
            </a:r>
          </a:p>
        </p:txBody>
      </p:sp>
      <p:sp>
        <p:nvSpPr>
          <p:cNvPr id="15" name="Google Shape;94;gc5fc6dd33c_0_1">
            <a:extLst>
              <a:ext uri="{FF2B5EF4-FFF2-40B4-BE49-F238E27FC236}">
                <a16:creationId xmlns:a16="http://schemas.microsoft.com/office/drawing/2014/main" id="{C9DEA02B-63ED-4748-BDE0-56CDCDF338A6}"/>
              </a:ext>
            </a:extLst>
          </p:cNvPr>
          <p:cNvSpPr txBox="1">
            <a:spLocks/>
          </p:cNvSpPr>
          <p:nvPr/>
        </p:nvSpPr>
        <p:spPr>
          <a:xfrm>
            <a:off x="4801144" y="2889002"/>
            <a:ext cx="2833651" cy="43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2800" b="1" dirty="0">
                <a:solidFill>
                  <a:schemeClr val="tx2">
                    <a:lumMod val="25000"/>
                  </a:schemeClr>
                </a:solidFill>
              </a:rPr>
              <a:t>Ember.js</a:t>
            </a:r>
          </a:p>
        </p:txBody>
      </p:sp>
      <p:sp>
        <p:nvSpPr>
          <p:cNvPr id="16" name="Google Shape;94;gc5fc6dd33c_0_1">
            <a:extLst>
              <a:ext uri="{FF2B5EF4-FFF2-40B4-BE49-F238E27FC236}">
                <a16:creationId xmlns:a16="http://schemas.microsoft.com/office/drawing/2014/main" id="{F9221E6B-B339-42F2-A317-C40620E290AD}"/>
              </a:ext>
            </a:extLst>
          </p:cNvPr>
          <p:cNvSpPr txBox="1">
            <a:spLocks/>
          </p:cNvSpPr>
          <p:nvPr/>
        </p:nvSpPr>
        <p:spPr>
          <a:xfrm>
            <a:off x="8534402" y="2889002"/>
            <a:ext cx="2833651" cy="43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2800" b="1" dirty="0" err="1">
                <a:solidFill>
                  <a:schemeClr val="tx2">
                    <a:lumMod val="25000"/>
                  </a:schemeClr>
                </a:solidFill>
              </a:rPr>
              <a:t>Meteor</a:t>
            </a:r>
            <a:endParaRPr lang="es-CO" sz="28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7" name="Google Shape;94;gc5fc6dd33c_0_1">
            <a:extLst>
              <a:ext uri="{FF2B5EF4-FFF2-40B4-BE49-F238E27FC236}">
                <a16:creationId xmlns:a16="http://schemas.microsoft.com/office/drawing/2014/main" id="{90452568-FED9-4480-AB31-E3B19434EAB3}"/>
              </a:ext>
            </a:extLst>
          </p:cNvPr>
          <p:cNvSpPr txBox="1">
            <a:spLocks/>
          </p:cNvSpPr>
          <p:nvPr/>
        </p:nvSpPr>
        <p:spPr>
          <a:xfrm>
            <a:off x="4801144" y="4571607"/>
            <a:ext cx="2833651" cy="43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2800" b="1" dirty="0" err="1">
                <a:solidFill>
                  <a:schemeClr val="tx2">
                    <a:lumMod val="25000"/>
                  </a:schemeClr>
                </a:solidFill>
              </a:rPr>
              <a:t>Jquery</a:t>
            </a:r>
            <a:r>
              <a:rPr lang="es-CO" sz="2800" b="1" dirty="0">
                <a:solidFill>
                  <a:schemeClr val="tx2">
                    <a:lumMod val="25000"/>
                  </a:schemeClr>
                </a:solidFill>
              </a:rPr>
              <a:t> UI</a:t>
            </a:r>
          </a:p>
        </p:txBody>
      </p:sp>
      <p:sp>
        <p:nvSpPr>
          <p:cNvPr id="18" name="Google Shape;94;gc5fc6dd33c_0_1">
            <a:extLst>
              <a:ext uri="{FF2B5EF4-FFF2-40B4-BE49-F238E27FC236}">
                <a16:creationId xmlns:a16="http://schemas.microsoft.com/office/drawing/2014/main" id="{37B2C2B2-1E26-4F83-9A5F-876984D2910B}"/>
              </a:ext>
            </a:extLst>
          </p:cNvPr>
          <p:cNvSpPr txBox="1">
            <a:spLocks/>
          </p:cNvSpPr>
          <p:nvPr/>
        </p:nvSpPr>
        <p:spPr>
          <a:xfrm>
            <a:off x="8534402" y="4557607"/>
            <a:ext cx="2833651" cy="43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2800" b="1" dirty="0" err="1">
                <a:solidFill>
                  <a:schemeClr val="tx2">
                    <a:lumMod val="25000"/>
                  </a:schemeClr>
                </a:solidFill>
              </a:rPr>
              <a:t>React</a:t>
            </a:r>
            <a:r>
              <a:rPr lang="es-CO" sz="2800" b="1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s-CO" sz="2800" b="1" dirty="0" err="1">
                <a:solidFill>
                  <a:schemeClr val="tx2">
                    <a:lumMod val="25000"/>
                  </a:schemeClr>
                </a:solidFill>
              </a:rPr>
              <a:t>Js</a:t>
            </a:r>
            <a:endParaRPr lang="es-CO" sz="2800" b="1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3074" name="Picture 2" descr="Javascript logo vector (.EPS) - Anthon Code">
            <a:extLst>
              <a:ext uri="{FF2B5EF4-FFF2-40B4-BE49-F238E27FC236}">
                <a16:creationId xmlns:a16="http://schemas.microsoft.com/office/drawing/2014/main" id="{0154A321-1599-4342-8B8A-7FDBBA130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3" r="35329"/>
          <a:stretch/>
        </p:blipFill>
        <p:spPr bwMode="auto">
          <a:xfrm>
            <a:off x="909731" y="2289211"/>
            <a:ext cx="1604324" cy="226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968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c5fc6dd33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c5fc6dd33c_0_1"/>
          <p:cNvSpPr txBox="1">
            <a:spLocks noGrp="1"/>
          </p:cNvSpPr>
          <p:nvPr>
            <p:ph type="title"/>
          </p:nvPr>
        </p:nvSpPr>
        <p:spPr>
          <a:xfrm>
            <a:off x="2584002" y="2603946"/>
            <a:ext cx="7023995" cy="165010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400" b="1" dirty="0">
                <a:solidFill>
                  <a:srgbClr val="0B5394"/>
                </a:solidFill>
              </a:rPr>
              <a:t>Herramientas de apoyo</a:t>
            </a:r>
            <a:endParaRPr sz="5400" b="1" dirty="0">
              <a:solidFill>
                <a:srgbClr val="0B53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508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c5fc6dd33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c5fc6dd33c_0_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 dirty="0">
                <a:solidFill>
                  <a:srgbClr val="0B5394"/>
                </a:solidFill>
              </a:rPr>
              <a:t>Contenido del curso. </a:t>
            </a:r>
            <a:endParaRPr b="1" dirty="0">
              <a:solidFill>
                <a:srgbClr val="0B5394"/>
              </a:solidFill>
            </a:endParaRPr>
          </a:p>
        </p:txBody>
      </p:sp>
      <p:sp>
        <p:nvSpPr>
          <p:cNvPr id="95" name="Google Shape;95;gc5fc6dd33c_0_1"/>
          <p:cNvSpPr txBox="1">
            <a:spLocks noGrp="1"/>
          </p:cNvSpPr>
          <p:nvPr>
            <p:ph type="body" idx="1"/>
          </p:nvPr>
        </p:nvSpPr>
        <p:spPr>
          <a:xfrm>
            <a:off x="838200" y="1690824"/>
            <a:ext cx="10515600" cy="448803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es-CO" dirty="0"/>
              <a:t>Contextualización general y definiciones. </a:t>
            </a:r>
          </a:p>
          <a:p>
            <a:pPr marL="514350" lvl="0" indent="-514350" algn="l" rtl="0"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es-CO" dirty="0"/>
              <a:t>Teoría básica UI.</a:t>
            </a:r>
          </a:p>
          <a:p>
            <a:pPr marL="514350" lvl="0" indent="-514350" algn="l" rtl="0"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es-CO" dirty="0"/>
              <a:t>Teoría básica Frontend.</a:t>
            </a:r>
          </a:p>
          <a:p>
            <a:pPr marL="514350" lvl="0" indent="-514350" algn="l" rtl="0"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es-CO" dirty="0"/>
              <a:t>Herramientas de apoyo.</a:t>
            </a:r>
          </a:p>
          <a:p>
            <a:pPr marL="514350" lvl="0" indent="-514350" algn="l" rtl="0"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es-CO" dirty="0"/>
              <a:t>Tipos de páginas web.</a:t>
            </a:r>
          </a:p>
          <a:p>
            <a:pPr marL="514350" lvl="0" indent="-514350" algn="l" rtl="0"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es-CO" dirty="0"/>
              <a:t>Propuesta de Diseño web.</a:t>
            </a:r>
          </a:p>
          <a:p>
            <a:pPr marL="514350" lvl="0" indent="-514350" algn="l" rtl="0"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es-CO" dirty="0"/>
              <a:t>Practica de Desarrollo web.</a:t>
            </a:r>
          </a:p>
          <a:p>
            <a:pPr marL="514350" lvl="0" indent="-514350" algn="l" rtl="0"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es-CO" dirty="0"/>
              <a:t>Conclusiones y Preguntas.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92;gc5fc6dd33c_0_1">
            <a:extLst>
              <a:ext uri="{FF2B5EF4-FFF2-40B4-BE49-F238E27FC236}">
                <a16:creationId xmlns:a16="http://schemas.microsoft.com/office/drawing/2014/main" id="{5E31A4BD-ABE4-43DF-B308-F7F71D9795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0898;p72">
            <a:extLst>
              <a:ext uri="{FF2B5EF4-FFF2-40B4-BE49-F238E27FC236}">
                <a16:creationId xmlns:a16="http://schemas.microsoft.com/office/drawing/2014/main" id="{26CCD872-0821-489F-A998-0B0F7644E4A3}"/>
              </a:ext>
            </a:extLst>
          </p:cNvPr>
          <p:cNvGrpSpPr/>
          <p:nvPr/>
        </p:nvGrpSpPr>
        <p:grpSpPr>
          <a:xfrm>
            <a:off x="1168228" y="2078509"/>
            <a:ext cx="6501914" cy="2700982"/>
            <a:chOff x="6796238" y="3158297"/>
            <a:chExt cx="1630319" cy="677257"/>
          </a:xfrm>
        </p:grpSpPr>
        <p:cxnSp>
          <p:nvCxnSpPr>
            <p:cNvPr id="14" name="Google Shape;10899;p72">
              <a:extLst>
                <a:ext uri="{FF2B5EF4-FFF2-40B4-BE49-F238E27FC236}">
                  <a16:creationId xmlns:a16="http://schemas.microsoft.com/office/drawing/2014/main" id="{3C3F0AC6-44A5-43B2-A8C1-19029F46151D}"/>
                </a:ext>
              </a:extLst>
            </p:cNvPr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5" name="Google Shape;10900;p72">
              <a:extLst>
                <a:ext uri="{FF2B5EF4-FFF2-40B4-BE49-F238E27FC236}">
                  <a16:creationId xmlns:a16="http://schemas.microsoft.com/office/drawing/2014/main" id="{581075EC-D680-40F9-B0F2-D37C9F85FCF9}"/>
                </a:ext>
              </a:extLst>
            </p:cNvPr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6" name="Google Shape;10901;p72">
              <a:extLst>
                <a:ext uri="{FF2B5EF4-FFF2-40B4-BE49-F238E27FC236}">
                  <a16:creationId xmlns:a16="http://schemas.microsoft.com/office/drawing/2014/main" id="{92108734-2B1A-4516-9705-C5C0B11EF407}"/>
                </a:ext>
              </a:extLst>
            </p:cNvPr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7" name="Google Shape;10902;p72">
              <a:extLst>
                <a:ext uri="{FF2B5EF4-FFF2-40B4-BE49-F238E27FC236}">
                  <a16:creationId xmlns:a16="http://schemas.microsoft.com/office/drawing/2014/main" id="{1B541AF6-0131-44A6-AB2E-F2330D6B3A66}"/>
                </a:ext>
              </a:extLst>
            </p:cNvPr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18" name="Google Shape;10903;p72">
              <a:extLst>
                <a:ext uri="{FF2B5EF4-FFF2-40B4-BE49-F238E27FC236}">
                  <a16:creationId xmlns:a16="http://schemas.microsoft.com/office/drawing/2014/main" id="{BB12574C-65A2-42AB-ABE6-A35C2D995D94}"/>
                </a:ext>
              </a:extLst>
            </p:cNvPr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19" name="Google Shape;10904;p72">
                <a:extLst>
                  <a:ext uri="{FF2B5EF4-FFF2-40B4-BE49-F238E27FC236}">
                    <a16:creationId xmlns:a16="http://schemas.microsoft.com/office/drawing/2014/main" id="{A10C0211-1336-42B4-9DBA-B9C307F11EF8}"/>
                  </a:ext>
                </a:extLst>
              </p:cNvPr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10905;p72">
                <a:extLst>
                  <a:ext uri="{FF2B5EF4-FFF2-40B4-BE49-F238E27FC236}">
                    <a16:creationId xmlns:a16="http://schemas.microsoft.com/office/drawing/2014/main" id="{EB19D571-6E74-4044-B1B2-43BA7DA4EAF0}"/>
                  </a:ext>
                </a:extLst>
              </p:cNvPr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10906;p72">
                <a:extLst>
                  <a:ext uri="{FF2B5EF4-FFF2-40B4-BE49-F238E27FC236}">
                    <a16:creationId xmlns:a16="http://schemas.microsoft.com/office/drawing/2014/main" id="{8B37C2B6-8896-4EAF-B64D-AC67BB4E7856}"/>
                  </a:ext>
                </a:extLst>
              </p:cNvPr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8" name="Google Shape;10898;p72">
            <a:extLst>
              <a:ext uri="{FF2B5EF4-FFF2-40B4-BE49-F238E27FC236}">
                <a16:creationId xmlns:a16="http://schemas.microsoft.com/office/drawing/2014/main" id="{FE053376-AFF9-407F-A52E-B494FFE6161B}"/>
              </a:ext>
            </a:extLst>
          </p:cNvPr>
          <p:cNvGrpSpPr/>
          <p:nvPr/>
        </p:nvGrpSpPr>
        <p:grpSpPr>
          <a:xfrm>
            <a:off x="4350216" y="2128476"/>
            <a:ext cx="6501914" cy="2651015"/>
            <a:chOff x="6796238" y="3170826"/>
            <a:chExt cx="1630319" cy="664728"/>
          </a:xfrm>
        </p:grpSpPr>
        <p:cxnSp>
          <p:nvCxnSpPr>
            <p:cNvPr id="29" name="Google Shape;10899;p72">
              <a:extLst>
                <a:ext uri="{FF2B5EF4-FFF2-40B4-BE49-F238E27FC236}">
                  <a16:creationId xmlns:a16="http://schemas.microsoft.com/office/drawing/2014/main" id="{EE38FB72-CFEE-441C-9AD9-6929958118E2}"/>
                </a:ext>
              </a:extLst>
            </p:cNvPr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30" name="Google Shape;10900;p72">
              <a:extLst>
                <a:ext uri="{FF2B5EF4-FFF2-40B4-BE49-F238E27FC236}">
                  <a16:creationId xmlns:a16="http://schemas.microsoft.com/office/drawing/2014/main" id="{2B4899E9-2943-481E-9C9F-3D6CA0FAEDA6}"/>
                </a:ext>
              </a:extLst>
            </p:cNvPr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31" name="Google Shape;10901;p72">
              <a:extLst>
                <a:ext uri="{FF2B5EF4-FFF2-40B4-BE49-F238E27FC236}">
                  <a16:creationId xmlns:a16="http://schemas.microsoft.com/office/drawing/2014/main" id="{3ACFC7E6-E78D-4720-BF84-12A28F86D575}"/>
                </a:ext>
              </a:extLst>
            </p:cNvPr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33" name="Google Shape;10903;p72">
              <a:extLst>
                <a:ext uri="{FF2B5EF4-FFF2-40B4-BE49-F238E27FC236}">
                  <a16:creationId xmlns:a16="http://schemas.microsoft.com/office/drawing/2014/main" id="{B554F200-7085-45DD-A674-9C2DAA952898}"/>
                </a:ext>
              </a:extLst>
            </p:cNvPr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</p:grpSpPr>
          <p:sp>
            <p:nvSpPr>
              <p:cNvPr id="34" name="Google Shape;10904;p72">
                <a:extLst>
                  <a:ext uri="{FF2B5EF4-FFF2-40B4-BE49-F238E27FC236}">
                    <a16:creationId xmlns:a16="http://schemas.microsoft.com/office/drawing/2014/main" id="{81F88369-44D3-42F9-9AF1-F77A174DF4E8}"/>
                  </a:ext>
                </a:extLst>
              </p:cNvPr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" name="Google Shape;10905;p72">
                <a:extLst>
                  <a:ext uri="{FF2B5EF4-FFF2-40B4-BE49-F238E27FC236}">
                    <a16:creationId xmlns:a16="http://schemas.microsoft.com/office/drawing/2014/main" id="{5954D63B-96D2-4FA8-A12E-067185B5419E}"/>
                  </a:ext>
                </a:extLst>
              </p:cNvPr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10906;p72">
                <a:extLst>
                  <a:ext uri="{FF2B5EF4-FFF2-40B4-BE49-F238E27FC236}">
                    <a16:creationId xmlns:a16="http://schemas.microsoft.com/office/drawing/2014/main" id="{A38F314F-1097-4E89-A11B-84D107594F69}"/>
                  </a:ext>
                </a:extLst>
              </p:cNvPr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5124" name="Picture 4" descr="Home - WP GPL CLUB">
            <a:extLst>
              <a:ext uri="{FF2B5EF4-FFF2-40B4-BE49-F238E27FC236}">
                <a16:creationId xmlns:a16="http://schemas.microsoft.com/office/drawing/2014/main" id="{6521C77B-9413-44AE-8308-2188C4BB0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3" t="27495" r="24433" b="27494"/>
          <a:stretch/>
        </p:blipFill>
        <p:spPr bwMode="auto">
          <a:xfrm>
            <a:off x="9413856" y="3185696"/>
            <a:ext cx="1066552" cy="48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94;gc5fc6dd33c_0_1">
            <a:extLst>
              <a:ext uri="{FF2B5EF4-FFF2-40B4-BE49-F238E27FC236}">
                <a16:creationId xmlns:a16="http://schemas.microsoft.com/office/drawing/2014/main" id="{D8F4D101-4367-4CD8-98E6-93C02FA8FE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37015" y="1450759"/>
            <a:ext cx="1220233" cy="430424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dirty="0">
                <a:solidFill>
                  <a:schemeClr val="tx2">
                    <a:lumMod val="25000"/>
                  </a:schemeClr>
                </a:solidFill>
              </a:rPr>
              <a:t>Plugin</a:t>
            </a:r>
            <a:br>
              <a:rPr lang="es-CO" sz="1800" b="1" dirty="0">
                <a:solidFill>
                  <a:schemeClr val="tx2">
                    <a:lumMod val="25000"/>
                  </a:schemeClr>
                </a:solidFill>
              </a:rPr>
            </a:br>
            <a:r>
              <a:rPr lang="es-CO" sz="1800" b="1" dirty="0" err="1">
                <a:solidFill>
                  <a:schemeClr val="tx2">
                    <a:lumMod val="25000"/>
                  </a:schemeClr>
                </a:solidFill>
              </a:rPr>
              <a:t>Wordpress</a:t>
            </a:r>
            <a:endParaRPr sz="1800" b="1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5126" name="Picture 6" descr="Retos">
            <a:extLst>
              <a:ext uri="{FF2B5EF4-FFF2-40B4-BE49-F238E27FC236}">
                <a16:creationId xmlns:a16="http://schemas.microsoft.com/office/drawing/2014/main" id="{AF90B2CD-5A16-4FD5-92C4-651525E2D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4788" y="3066747"/>
            <a:ext cx="724505" cy="72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94;gc5fc6dd33c_0_1">
            <a:extLst>
              <a:ext uri="{FF2B5EF4-FFF2-40B4-BE49-F238E27FC236}">
                <a16:creationId xmlns:a16="http://schemas.microsoft.com/office/drawing/2014/main" id="{89B9CA17-7F1B-4AED-BB68-2BB88074DB12}"/>
              </a:ext>
            </a:extLst>
          </p:cNvPr>
          <p:cNvSpPr txBox="1">
            <a:spLocks/>
          </p:cNvSpPr>
          <p:nvPr/>
        </p:nvSpPr>
        <p:spPr>
          <a:xfrm>
            <a:off x="7786923" y="5039547"/>
            <a:ext cx="1220233" cy="43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b="1" dirty="0" err="1">
                <a:solidFill>
                  <a:schemeClr val="tx2">
                    <a:lumMod val="25000"/>
                  </a:schemeClr>
                </a:solidFill>
              </a:rPr>
              <a:t>Pexels</a:t>
            </a:r>
            <a:r>
              <a:rPr lang="es-CO" sz="1800" b="1" dirty="0">
                <a:solidFill>
                  <a:schemeClr val="tx2">
                    <a:lumMod val="25000"/>
                  </a:schemeClr>
                </a:solidFill>
              </a:rPr>
              <a:t> - </a:t>
            </a:r>
            <a:r>
              <a:rPr lang="es-CO" sz="1800" b="1" dirty="0" err="1">
                <a:solidFill>
                  <a:schemeClr val="tx2">
                    <a:lumMod val="25000"/>
                  </a:schemeClr>
                </a:solidFill>
              </a:rPr>
              <a:t>Imgenes</a:t>
            </a:r>
            <a:endParaRPr lang="es-CO" sz="1800" b="1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5128" name="Picture 8" descr="unDraw – Resources For Designer">
            <a:extLst>
              <a:ext uri="{FF2B5EF4-FFF2-40B4-BE49-F238E27FC236}">
                <a16:creationId xmlns:a16="http://schemas.microsoft.com/office/drawing/2014/main" id="{3992FF32-0DC9-4FF5-8B2D-9FE926EDD9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8" t="41486" r="24990" b="43863"/>
          <a:stretch/>
        </p:blipFill>
        <p:spPr bwMode="auto">
          <a:xfrm>
            <a:off x="6192591" y="3307000"/>
            <a:ext cx="1239014" cy="28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94;gc5fc6dd33c_0_1">
            <a:extLst>
              <a:ext uri="{FF2B5EF4-FFF2-40B4-BE49-F238E27FC236}">
                <a16:creationId xmlns:a16="http://schemas.microsoft.com/office/drawing/2014/main" id="{1D40DEF1-5F2F-46A5-9D9B-A785ADB387D7}"/>
              </a:ext>
            </a:extLst>
          </p:cNvPr>
          <p:cNvSpPr txBox="1">
            <a:spLocks/>
          </p:cNvSpPr>
          <p:nvPr/>
        </p:nvSpPr>
        <p:spPr>
          <a:xfrm>
            <a:off x="6058404" y="1450759"/>
            <a:ext cx="1389696" cy="43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b="1" dirty="0">
                <a:solidFill>
                  <a:schemeClr val="tx2">
                    <a:lumMod val="25000"/>
                  </a:schemeClr>
                </a:solidFill>
              </a:rPr>
              <a:t>Ilustraciones </a:t>
            </a:r>
            <a:r>
              <a:rPr lang="es-CO" sz="1800" b="1" dirty="0" err="1">
                <a:solidFill>
                  <a:schemeClr val="tx2">
                    <a:lumMod val="25000"/>
                  </a:schemeClr>
                </a:solidFill>
              </a:rPr>
              <a:t>svg</a:t>
            </a:r>
            <a:endParaRPr lang="es-CO" sz="1800" b="1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5130" name="Picture 10" descr="Captura de página completa - FireShot">
            <a:extLst>
              <a:ext uri="{FF2B5EF4-FFF2-40B4-BE49-F238E27FC236}">
                <a16:creationId xmlns:a16="http://schemas.microsoft.com/office/drawing/2014/main" id="{FDB77051-8D0A-4159-8066-0EE55C84F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08" y="3067831"/>
            <a:ext cx="724534" cy="72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94;gc5fc6dd33c_0_1">
            <a:extLst>
              <a:ext uri="{FF2B5EF4-FFF2-40B4-BE49-F238E27FC236}">
                <a16:creationId xmlns:a16="http://schemas.microsoft.com/office/drawing/2014/main" id="{4CB2A8F1-ACE0-4A21-821A-84D772CCAD00}"/>
              </a:ext>
            </a:extLst>
          </p:cNvPr>
          <p:cNvSpPr txBox="1">
            <a:spLocks/>
          </p:cNvSpPr>
          <p:nvPr/>
        </p:nvSpPr>
        <p:spPr>
          <a:xfrm>
            <a:off x="4601558" y="5004036"/>
            <a:ext cx="1220233" cy="43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b="1" dirty="0" err="1">
                <a:solidFill>
                  <a:schemeClr val="tx2">
                    <a:lumMod val="25000"/>
                  </a:schemeClr>
                </a:solidFill>
              </a:rPr>
              <a:t>Fireshot</a:t>
            </a:r>
            <a:r>
              <a:rPr lang="es-CO" sz="1800" b="1" dirty="0">
                <a:solidFill>
                  <a:schemeClr val="tx2">
                    <a:lumMod val="25000"/>
                  </a:schemeClr>
                </a:solidFill>
              </a:rPr>
              <a:t> - Extensión</a:t>
            </a:r>
          </a:p>
        </p:txBody>
      </p:sp>
      <p:pic>
        <p:nvPicPr>
          <p:cNvPr id="5132" name="Picture 12" descr="Google Fonts (@googlefonts) | Twitter">
            <a:extLst>
              <a:ext uri="{FF2B5EF4-FFF2-40B4-BE49-F238E27FC236}">
                <a16:creationId xmlns:a16="http://schemas.microsoft.com/office/drawing/2014/main" id="{E2E986AC-9880-45E5-B6B9-C98EC253C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1" t="16459" r="9336" b="14150"/>
          <a:stretch/>
        </p:blipFill>
        <p:spPr bwMode="auto">
          <a:xfrm>
            <a:off x="3222861" y="3088437"/>
            <a:ext cx="799019" cy="6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Google Shape;94;gc5fc6dd33c_0_1">
            <a:extLst>
              <a:ext uri="{FF2B5EF4-FFF2-40B4-BE49-F238E27FC236}">
                <a16:creationId xmlns:a16="http://schemas.microsoft.com/office/drawing/2014/main" id="{7B769EA3-39D3-4BA3-BA9D-2CA54FD81397}"/>
              </a:ext>
            </a:extLst>
          </p:cNvPr>
          <p:cNvSpPr txBox="1">
            <a:spLocks/>
          </p:cNvSpPr>
          <p:nvPr/>
        </p:nvSpPr>
        <p:spPr>
          <a:xfrm>
            <a:off x="3012253" y="1318930"/>
            <a:ext cx="1220233" cy="43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b="1" dirty="0">
                <a:solidFill>
                  <a:schemeClr val="tx2">
                    <a:lumMod val="25000"/>
                  </a:schemeClr>
                </a:solidFill>
              </a:rPr>
              <a:t>Google </a:t>
            </a:r>
            <a:r>
              <a:rPr lang="es-CO" sz="1800" b="1" dirty="0" err="1">
                <a:solidFill>
                  <a:schemeClr val="tx2">
                    <a:lumMod val="25000"/>
                  </a:schemeClr>
                </a:solidFill>
              </a:rPr>
              <a:t>fonts</a:t>
            </a:r>
            <a:endParaRPr lang="es-CO" sz="1800" b="1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5134" name="Picture 14" descr="Font Awesome Logo Vector (.SVG) Free Download">
            <a:extLst>
              <a:ext uri="{FF2B5EF4-FFF2-40B4-BE49-F238E27FC236}">
                <a16:creationId xmlns:a16="http://schemas.microsoft.com/office/drawing/2014/main" id="{2811A60E-BB9C-4CB0-B4CC-CE50EE15E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280" y="3077593"/>
            <a:ext cx="702814" cy="70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Google Shape;94;gc5fc6dd33c_0_1">
            <a:extLst>
              <a:ext uri="{FF2B5EF4-FFF2-40B4-BE49-F238E27FC236}">
                <a16:creationId xmlns:a16="http://schemas.microsoft.com/office/drawing/2014/main" id="{60BB75C8-3972-4DA3-BBBE-F0FC71A75E7B}"/>
              </a:ext>
            </a:extLst>
          </p:cNvPr>
          <p:cNvSpPr txBox="1">
            <a:spLocks/>
          </p:cNvSpPr>
          <p:nvPr/>
        </p:nvSpPr>
        <p:spPr>
          <a:xfrm>
            <a:off x="1231658" y="5039547"/>
            <a:ext cx="1596057" cy="430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O" sz="1800" b="1" dirty="0" err="1">
                <a:solidFill>
                  <a:schemeClr val="tx2">
                    <a:lumMod val="25000"/>
                  </a:schemeClr>
                </a:solidFill>
              </a:rPr>
              <a:t>Fontawesome</a:t>
            </a:r>
            <a:endParaRPr lang="es-CO" sz="1800" b="1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250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c5fc6dd33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c5fc6dd33c_0_1"/>
          <p:cNvSpPr txBox="1">
            <a:spLocks noGrp="1"/>
          </p:cNvSpPr>
          <p:nvPr>
            <p:ph type="title"/>
          </p:nvPr>
        </p:nvSpPr>
        <p:spPr>
          <a:xfrm>
            <a:off x="2584002" y="2603946"/>
            <a:ext cx="7023995" cy="165010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400" b="1" dirty="0">
                <a:solidFill>
                  <a:srgbClr val="0B5394"/>
                </a:solidFill>
              </a:rPr>
              <a:t>Tipos de páginas web</a:t>
            </a:r>
            <a:endParaRPr sz="5400" b="1" dirty="0">
              <a:solidFill>
                <a:srgbClr val="0B53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076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92;gc5fc6dd33c_0_1">
            <a:extLst>
              <a:ext uri="{FF2B5EF4-FFF2-40B4-BE49-F238E27FC236}">
                <a16:creationId xmlns:a16="http://schemas.microsoft.com/office/drawing/2014/main" id="{5E31A4BD-ABE4-43DF-B308-F7F71D9795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429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78E0B9B-B70D-48B9-9FC2-356085C31688}"/>
              </a:ext>
            </a:extLst>
          </p:cNvPr>
          <p:cNvCxnSpPr>
            <a:cxnSpLocks/>
          </p:cNvCxnSpPr>
          <p:nvPr/>
        </p:nvCxnSpPr>
        <p:spPr>
          <a:xfrm>
            <a:off x="7217545" y="1728291"/>
            <a:ext cx="0" cy="380630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Google Shape;94;gc5fc6dd33c_0_1">
            <a:extLst>
              <a:ext uri="{FF2B5EF4-FFF2-40B4-BE49-F238E27FC236}">
                <a16:creationId xmlns:a16="http://schemas.microsoft.com/office/drawing/2014/main" id="{32929A59-E723-4998-9202-563A0FE34D28}"/>
              </a:ext>
            </a:extLst>
          </p:cNvPr>
          <p:cNvSpPr txBox="1">
            <a:spLocks/>
          </p:cNvSpPr>
          <p:nvPr/>
        </p:nvSpPr>
        <p:spPr>
          <a:xfrm>
            <a:off x="945335" y="1207298"/>
            <a:ext cx="4029121" cy="52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3200" b="1" dirty="0">
                <a:solidFill>
                  <a:schemeClr val="accent1">
                    <a:lumMod val="50000"/>
                  </a:schemeClr>
                </a:solidFill>
              </a:rPr>
              <a:t>Tipos de webs</a:t>
            </a:r>
          </a:p>
        </p:txBody>
      </p:sp>
      <p:sp>
        <p:nvSpPr>
          <p:cNvPr id="23" name="Google Shape;95;gc5fc6dd33c_0_1">
            <a:extLst>
              <a:ext uri="{FF2B5EF4-FFF2-40B4-BE49-F238E27FC236}">
                <a16:creationId xmlns:a16="http://schemas.microsoft.com/office/drawing/2014/main" id="{C99B0033-BED8-45B8-8488-13C131488C66}"/>
              </a:ext>
            </a:extLst>
          </p:cNvPr>
          <p:cNvSpPr txBox="1">
            <a:spLocks/>
          </p:cNvSpPr>
          <p:nvPr/>
        </p:nvSpPr>
        <p:spPr>
          <a:xfrm>
            <a:off x="1718364" y="1842958"/>
            <a:ext cx="2747104" cy="4477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algn="just">
              <a:lnSpc>
                <a:spcPct val="150000"/>
              </a:lnSpc>
              <a:buAutoNum type="arabicPeriod"/>
            </a:pPr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Tienda Online.</a:t>
            </a:r>
          </a:p>
          <a:p>
            <a:pPr marL="342900" algn="just">
              <a:lnSpc>
                <a:spcPct val="150000"/>
              </a:lnSpc>
              <a:buAutoNum type="arabicPeriod"/>
            </a:pPr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Sitio Corporativo.</a:t>
            </a:r>
          </a:p>
          <a:p>
            <a:pPr marL="342900" algn="just">
              <a:lnSpc>
                <a:spcPct val="150000"/>
              </a:lnSpc>
              <a:buAutoNum type="arabicPeriod"/>
            </a:pPr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Portafolio.</a:t>
            </a:r>
          </a:p>
          <a:p>
            <a:pPr marL="342900" algn="just">
              <a:lnSpc>
                <a:spcPct val="150000"/>
              </a:lnSpc>
              <a:buAutoNum type="arabicPeriod"/>
            </a:pPr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Aplicación web.</a:t>
            </a:r>
          </a:p>
          <a:p>
            <a:pPr marL="342900" algn="just">
              <a:lnSpc>
                <a:spcPct val="150000"/>
              </a:lnSpc>
              <a:buAutoNum type="arabicPeriod"/>
            </a:pPr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Landing page.</a:t>
            </a:r>
          </a:p>
          <a:p>
            <a:pPr marL="342900" algn="just">
              <a:lnSpc>
                <a:spcPct val="150000"/>
              </a:lnSpc>
              <a:buAutoNum type="arabicPeriod"/>
            </a:pPr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MultiPage.</a:t>
            </a:r>
          </a:p>
          <a:p>
            <a:pPr marL="342900" algn="just">
              <a:lnSpc>
                <a:spcPct val="150000"/>
              </a:lnSpc>
              <a:buAutoNum type="arabicPeriod"/>
            </a:pPr>
            <a:r>
              <a:rPr lang="es-MX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Page.</a:t>
            </a:r>
          </a:p>
          <a:p>
            <a:pPr marL="342900" algn="just">
              <a:lnSpc>
                <a:spcPct val="150000"/>
              </a:lnSpc>
              <a:buAutoNum type="arabicPeriod"/>
            </a:pPr>
            <a:endParaRPr lang="es-MX" sz="16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46" name="Picture 2" descr="Qué es un sitio web y qué tipos existen? | INT-DTC">
            <a:extLst>
              <a:ext uri="{FF2B5EF4-FFF2-40B4-BE49-F238E27FC236}">
                <a16:creationId xmlns:a16="http://schemas.microsoft.com/office/drawing/2014/main" id="{D78E3C2C-7013-449C-A59E-265DF71E7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882" y="2099090"/>
            <a:ext cx="4197781" cy="274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95;gc5fc6dd33c_0_1">
            <a:extLst>
              <a:ext uri="{FF2B5EF4-FFF2-40B4-BE49-F238E27FC236}">
                <a16:creationId xmlns:a16="http://schemas.microsoft.com/office/drawing/2014/main" id="{50F4337A-484F-49CB-AEA6-A0FFB3F5892F}"/>
              </a:ext>
            </a:extLst>
          </p:cNvPr>
          <p:cNvSpPr txBox="1">
            <a:spLocks/>
          </p:cNvSpPr>
          <p:nvPr/>
        </p:nvSpPr>
        <p:spPr>
          <a:xfrm>
            <a:off x="7724690" y="4688871"/>
            <a:ext cx="4170091" cy="702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Fuente:https</a:t>
            </a:r>
            <a:r>
              <a:rPr lang="es-MX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://www.pngwing.com/es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s-MX" sz="1600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s-MX" sz="1600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015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92;gc5fc6dd33c_0_1">
            <a:extLst>
              <a:ext uri="{FF2B5EF4-FFF2-40B4-BE49-F238E27FC236}">
                <a16:creationId xmlns:a16="http://schemas.microsoft.com/office/drawing/2014/main" id="{5E31A4BD-ABE4-43DF-B308-F7F71D9795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94;gc5fc6dd33c_0_1">
            <a:extLst>
              <a:ext uri="{FF2B5EF4-FFF2-40B4-BE49-F238E27FC236}">
                <a16:creationId xmlns:a16="http://schemas.microsoft.com/office/drawing/2014/main" id="{32929A59-E723-4998-9202-563A0FE34D28}"/>
              </a:ext>
            </a:extLst>
          </p:cNvPr>
          <p:cNvSpPr txBox="1">
            <a:spLocks/>
          </p:cNvSpPr>
          <p:nvPr/>
        </p:nvSpPr>
        <p:spPr>
          <a:xfrm>
            <a:off x="877031" y="456954"/>
            <a:ext cx="4029121" cy="52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3200" b="1" dirty="0">
                <a:solidFill>
                  <a:schemeClr val="accent1">
                    <a:lumMod val="50000"/>
                  </a:schemeClr>
                </a:solidFill>
              </a:rPr>
              <a:t>Tiendas Online</a:t>
            </a:r>
          </a:p>
        </p:txBody>
      </p:sp>
      <p:sp>
        <p:nvSpPr>
          <p:cNvPr id="9" name="Google Shape;95;gc5fc6dd33c_0_1">
            <a:extLst>
              <a:ext uri="{FF2B5EF4-FFF2-40B4-BE49-F238E27FC236}">
                <a16:creationId xmlns:a16="http://schemas.microsoft.com/office/drawing/2014/main" id="{50F4337A-484F-49CB-AEA6-A0FFB3F5892F}"/>
              </a:ext>
            </a:extLst>
          </p:cNvPr>
          <p:cNvSpPr txBox="1">
            <a:spLocks/>
          </p:cNvSpPr>
          <p:nvPr/>
        </p:nvSpPr>
        <p:spPr>
          <a:xfrm>
            <a:off x="736061" y="6191617"/>
            <a:ext cx="4170091" cy="702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Fuente: https://www.amazon.es/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s-MX" sz="1600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s-MX" sz="1600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920D7CB-1819-4335-B675-93B861F69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916" y="1127503"/>
            <a:ext cx="8480167" cy="481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75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92;gc5fc6dd33c_0_1">
            <a:extLst>
              <a:ext uri="{FF2B5EF4-FFF2-40B4-BE49-F238E27FC236}">
                <a16:creationId xmlns:a16="http://schemas.microsoft.com/office/drawing/2014/main" id="{5E31A4BD-ABE4-43DF-B308-F7F71D9795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94;gc5fc6dd33c_0_1">
            <a:extLst>
              <a:ext uri="{FF2B5EF4-FFF2-40B4-BE49-F238E27FC236}">
                <a16:creationId xmlns:a16="http://schemas.microsoft.com/office/drawing/2014/main" id="{32929A59-E723-4998-9202-563A0FE34D28}"/>
              </a:ext>
            </a:extLst>
          </p:cNvPr>
          <p:cNvSpPr txBox="1">
            <a:spLocks/>
          </p:cNvSpPr>
          <p:nvPr/>
        </p:nvSpPr>
        <p:spPr>
          <a:xfrm>
            <a:off x="877031" y="456954"/>
            <a:ext cx="4029121" cy="52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3200" b="1" dirty="0">
                <a:solidFill>
                  <a:schemeClr val="accent1">
                    <a:lumMod val="50000"/>
                  </a:schemeClr>
                </a:solidFill>
              </a:rPr>
              <a:t>Sitio Corporativo.</a:t>
            </a:r>
          </a:p>
        </p:txBody>
      </p:sp>
      <p:sp>
        <p:nvSpPr>
          <p:cNvPr id="9" name="Google Shape;95;gc5fc6dd33c_0_1">
            <a:extLst>
              <a:ext uri="{FF2B5EF4-FFF2-40B4-BE49-F238E27FC236}">
                <a16:creationId xmlns:a16="http://schemas.microsoft.com/office/drawing/2014/main" id="{50F4337A-484F-49CB-AEA6-A0FFB3F5892F}"/>
              </a:ext>
            </a:extLst>
          </p:cNvPr>
          <p:cNvSpPr txBox="1">
            <a:spLocks/>
          </p:cNvSpPr>
          <p:nvPr/>
        </p:nvSpPr>
        <p:spPr>
          <a:xfrm>
            <a:off x="736061" y="6191617"/>
            <a:ext cx="4170091" cy="702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Fuente: https://rita.udistrital.edu.co/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s-MX" sz="1600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s-MX" sz="1600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102AFB-343B-4703-865A-9652FC0642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27"/>
          <a:stretch/>
        </p:blipFill>
        <p:spPr>
          <a:xfrm>
            <a:off x="2023188" y="1138043"/>
            <a:ext cx="8145624" cy="427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92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92;gc5fc6dd33c_0_1">
            <a:extLst>
              <a:ext uri="{FF2B5EF4-FFF2-40B4-BE49-F238E27FC236}">
                <a16:creationId xmlns:a16="http://schemas.microsoft.com/office/drawing/2014/main" id="{5E31A4BD-ABE4-43DF-B308-F7F71D9795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94;gc5fc6dd33c_0_1">
            <a:extLst>
              <a:ext uri="{FF2B5EF4-FFF2-40B4-BE49-F238E27FC236}">
                <a16:creationId xmlns:a16="http://schemas.microsoft.com/office/drawing/2014/main" id="{32929A59-E723-4998-9202-563A0FE34D28}"/>
              </a:ext>
            </a:extLst>
          </p:cNvPr>
          <p:cNvSpPr txBox="1">
            <a:spLocks/>
          </p:cNvSpPr>
          <p:nvPr/>
        </p:nvSpPr>
        <p:spPr>
          <a:xfrm>
            <a:off x="877031" y="456954"/>
            <a:ext cx="4029121" cy="52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3200" b="1" dirty="0">
                <a:solidFill>
                  <a:schemeClr val="accent1">
                    <a:lumMod val="50000"/>
                  </a:schemeClr>
                </a:solidFill>
              </a:rPr>
              <a:t>Portafolio</a:t>
            </a:r>
          </a:p>
        </p:txBody>
      </p:sp>
      <p:sp>
        <p:nvSpPr>
          <p:cNvPr id="9" name="Google Shape;95;gc5fc6dd33c_0_1">
            <a:extLst>
              <a:ext uri="{FF2B5EF4-FFF2-40B4-BE49-F238E27FC236}">
                <a16:creationId xmlns:a16="http://schemas.microsoft.com/office/drawing/2014/main" id="{50F4337A-484F-49CB-AEA6-A0FFB3F5892F}"/>
              </a:ext>
            </a:extLst>
          </p:cNvPr>
          <p:cNvSpPr txBox="1">
            <a:spLocks/>
          </p:cNvSpPr>
          <p:nvPr/>
        </p:nvSpPr>
        <p:spPr>
          <a:xfrm>
            <a:off x="736061" y="6191617"/>
            <a:ext cx="4170091" cy="702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Fuente: https://www.hilaryoleary.com/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s-MX" sz="1600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0B85BBE-5079-46A7-97F6-BC4A749F1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216" y="1082351"/>
            <a:ext cx="8369568" cy="469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77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92;gc5fc6dd33c_0_1">
            <a:extLst>
              <a:ext uri="{FF2B5EF4-FFF2-40B4-BE49-F238E27FC236}">
                <a16:creationId xmlns:a16="http://schemas.microsoft.com/office/drawing/2014/main" id="{5E31A4BD-ABE4-43DF-B308-F7F71D9795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94;gc5fc6dd33c_0_1">
            <a:extLst>
              <a:ext uri="{FF2B5EF4-FFF2-40B4-BE49-F238E27FC236}">
                <a16:creationId xmlns:a16="http://schemas.microsoft.com/office/drawing/2014/main" id="{32929A59-E723-4998-9202-563A0FE34D28}"/>
              </a:ext>
            </a:extLst>
          </p:cNvPr>
          <p:cNvSpPr txBox="1">
            <a:spLocks/>
          </p:cNvSpPr>
          <p:nvPr/>
        </p:nvSpPr>
        <p:spPr>
          <a:xfrm>
            <a:off x="877031" y="456954"/>
            <a:ext cx="4029121" cy="52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3200" b="1" dirty="0">
                <a:solidFill>
                  <a:schemeClr val="accent1">
                    <a:lumMod val="50000"/>
                  </a:schemeClr>
                </a:solidFill>
              </a:rPr>
              <a:t>Aplicación web.</a:t>
            </a:r>
          </a:p>
        </p:txBody>
      </p:sp>
      <p:sp>
        <p:nvSpPr>
          <p:cNvPr id="9" name="Google Shape;95;gc5fc6dd33c_0_1">
            <a:extLst>
              <a:ext uri="{FF2B5EF4-FFF2-40B4-BE49-F238E27FC236}">
                <a16:creationId xmlns:a16="http://schemas.microsoft.com/office/drawing/2014/main" id="{50F4337A-484F-49CB-AEA6-A0FFB3F5892F}"/>
              </a:ext>
            </a:extLst>
          </p:cNvPr>
          <p:cNvSpPr txBox="1">
            <a:spLocks/>
          </p:cNvSpPr>
          <p:nvPr/>
        </p:nvSpPr>
        <p:spPr>
          <a:xfrm>
            <a:off x="736061" y="6191617"/>
            <a:ext cx="4170091" cy="702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Fuente: https://www.amazon.es/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s-MX" sz="1600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s-MX" sz="1600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C4D016C-73B7-41B6-828D-BD2F409AB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065" y="1297827"/>
            <a:ext cx="8067870" cy="45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09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92;gc5fc6dd33c_0_1">
            <a:extLst>
              <a:ext uri="{FF2B5EF4-FFF2-40B4-BE49-F238E27FC236}">
                <a16:creationId xmlns:a16="http://schemas.microsoft.com/office/drawing/2014/main" id="{5E31A4BD-ABE4-43DF-B308-F7F71D9795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94;gc5fc6dd33c_0_1">
            <a:extLst>
              <a:ext uri="{FF2B5EF4-FFF2-40B4-BE49-F238E27FC236}">
                <a16:creationId xmlns:a16="http://schemas.microsoft.com/office/drawing/2014/main" id="{32929A59-E723-4998-9202-563A0FE34D28}"/>
              </a:ext>
            </a:extLst>
          </p:cNvPr>
          <p:cNvSpPr txBox="1">
            <a:spLocks/>
          </p:cNvSpPr>
          <p:nvPr/>
        </p:nvSpPr>
        <p:spPr>
          <a:xfrm>
            <a:off x="877031" y="456954"/>
            <a:ext cx="4029121" cy="52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3200" b="1" dirty="0" err="1">
                <a:solidFill>
                  <a:schemeClr val="accent1">
                    <a:lumMod val="50000"/>
                  </a:schemeClr>
                </a:solidFill>
              </a:rPr>
              <a:t>Landing</a:t>
            </a:r>
            <a:r>
              <a:rPr lang="es-CO" sz="3200" b="1" dirty="0">
                <a:solidFill>
                  <a:schemeClr val="accent1">
                    <a:lumMod val="50000"/>
                  </a:schemeClr>
                </a:solidFill>
              </a:rPr>
              <a:t> page.</a:t>
            </a:r>
          </a:p>
        </p:txBody>
      </p:sp>
      <p:sp>
        <p:nvSpPr>
          <p:cNvPr id="9" name="Google Shape;95;gc5fc6dd33c_0_1">
            <a:extLst>
              <a:ext uri="{FF2B5EF4-FFF2-40B4-BE49-F238E27FC236}">
                <a16:creationId xmlns:a16="http://schemas.microsoft.com/office/drawing/2014/main" id="{50F4337A-484F-49CB-AEA6-A0FFB3F5892F}"/>
              </a:ext>
            </a:extLst>
          </p:cNvPr>
          <p:cNvSpPr txBox="1">
            <a:spLocks/>
          </p:cNvSpPr>
          <p:nvPr/>
        </p:nvSpPr>
        <p:spPr>
          <a:xfrm>
            <a:off x="736061" y="6191617"/>
            <a:ext cx="4170091" cy="702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Fuente: </a:t>
            </a:r>
            <a:r>
              <a:rPr lang="es-MX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Zespri</a:t>
            </a:r>
            <a:endParaRPr lang="es-MX" sz="1600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s-MX" sz="1600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 descr="5 Ejemplos de Landing Page para tu Estrategia de Inbound Marketing">
            <a:extLst>
              <a:ext uri="{FF2B5EF4-FFF2-40B4-BE49-F238E27FC236}">
                <a16:creationId xmlns:a16="http://schemas.microsoft.com/office/drawing/2014/main" id="{4A216306-D908-4515-8B26-560C964B9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304" y="1259633"/>
            <a:ext cx="7785392" cy="433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401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92;gc5fc6dd33c_0_1">
            <a:extLst>
              <a:ext uri="{FF2B5EF4-FFF2-40B4-BE49-F238E27FC236}">
                <a16:creationId xmlns:a16="http://schemas.microsoft.com/office/drawing/2014/main" id="{5E31A4BD-ABE4-43DF-B308-F7F71D9795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94;gc5fc6dd33c_0_1">
            <a:extLst>
              <a:ext uri="{FF2B5EF4-FFF2-40B4-BE49-F238E27FC236}">
                <a16:creationId xmlns:a16="http://schemas.microsoft.com/office/drawing/2014/main" id="{32929A59-E723-4998-9202-563A0FE34D28}"/>
              </a:ext>
            </a:extLst>
          </p:cNvPr>
          <p:cNvSpPr txBox="1">
            <a:spLocks/>
          </p:cNvSpPr>
          <p:nvPr/>
        </p:nvSpPr>
        <p:spPr>
          <a:xfrm>
            <a:off x="877031" y="456954"/>
            <a:ext cx="4029121" cy="52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3200" b="1" dirty="0" err="1">
                <a:solidFill>
                  <a:schemeClr val="accent1">
                    <a:lumMod val="50000"/>
                  </a:schemeClr>
                </a:solidFill>
              </a:rPr>
              <a:t>MultiPage</a:t>
            </a:r>
            <a:endParaRPr lang="es-CO" sz="3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Google Shape;95;gc5fc6dd33c_0_1">
            <a:extLst>
              <a:ext uri="{FF2B5EF4-FFF2-40B4-BE49-F238E27FC236}">
                <a16:creationId xmlns:a16="http://schemas.microsoft.com/office/drawing/2014/main" id="{50F4337A-484F-49CB-AEA6-A0FFB3F5892F}"/>
              </a:ext>
            </a:extLst>
          </p:cNvPr>
          <p:cNvSpPr txBox="1">
            <a:spLocks/>
          </p:cNvSpPr>
          <p:nvPr/>
        </p:nvSpPr>
        <p:spPr>
          <a:xfrm>
            <a:off x="736061" y="6191617"/>
            <a:ext cx="4170091" cy="702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Fuente: https://www.udistrital.edu.co/inicio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s-MX" sz="1600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307D373-C189-4059-B954-9BDF8C98D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992" y="1368296"/>
            <a:ext cx="7868816" cy="442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19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92;gc5fc6dd33c_0_1">
            <a:extLst>
              <a:ext uri="{FF2B5EF4-FFF2-40B4-BE49-F238E27FC236}">
                <a16:creationId xmlns:a16="http://schemas.microsoft.com/office/drawing/2014/main" id="{5E31A4BD-ABE4-43DF-B308-F7F71D9795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94;gc5fc6dd33c_0_1">
            <a:extLst>
              <a:ext uri="{FF2B5EF4-FFF2-40B4-BE49-F238E27FC236}">
                <a16:creationId xmlns:a16="http://schemas.microsoft.com/office/drawing/2014/main" id="{32929A59-E723-4998-9202-563A0FE34D28}"/>
              </a:ext>
            </a:extLst>
          </p:cNvPr>
          <p:cNvSpPr txBox="1">
            <a:spLocks/>
          </p:cNvSpPr>
          <p:nvPr/>
        </p:nvSpPr>
        <p:spPr>
          <a:xfrm>
            <a:off x="877031" y="456954"/>
            <a:ext cx="4029121" cy="52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3200" b="1" dirty="0" err="1">
                <a:solidFill>
                  <a:schemeClr val="accent1">
                    <a:lumMod val="50000"/>
                  </a:schemeClr>
                </a:solidFill>
              </a:rPr>
              <a:t>One</a:t>
            </a:r>
            <a:r>
              <a:rPr lang="es-CO" sz="3200" b="1" dirty="0">
                <a:solidFill>
                  <a:schemeClr val="accent1">
                    <a:lumMod val="50000"/>
                  </a:schemeClr>
                </a:solidFill>
              </a:rPr>
              <a:t> page</a:t>
            </a:r>
          </a:p>
        </p:txBody>
      </p:sp>
      <p:sp>
        <p:nvSpPr>
          <p:cNvPr id="9" name="Google Shape;95;gc5fc6dd33c_0_1">
            <a:extLst>
              <a:ext uri="{FF2B5EF4-FFF2-40B4-BE49-F238E27FC236}">
                <a16:creationId xmlns:a16="http://schemas.microsoft.com/office/drawing/2014/main" id="{50F4337A-484F-49CB-AEA6-A0FFB3F5892F}"/>
              </a:ext>
            </a:extLst>
          </p:cNvPr>
          <p:cNvSpPr txBox="1">
            <a:spLocks/>
          </p:cNvSpPr>
          <p:nvPr/>
        </p:nvSpPr>
        <p:spPr>
          <a:xfrm>
            <a:off x="736061" y="6191617"/>
            <a:ext cx="4170091" cy="702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Fuente: https://heippa.com/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s-MX" sz="1600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0A28BAC-7272-4943-99B3-54DC4EB0B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9388" y="1158436"/>
            <a:ext cx="7993224" cy="454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04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c5fc6dd33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c5fc6dd33c_0_1"/>
          <p:cNvSpPr txBox="1">
            <a:spLocks noGrp="1"/>
          </p:cNvSpPr>
          <p:nvPr>
            <p:ph type="title"/>
          </p:nvPr>
        </p:nvSpPr>
        <p:spPr>
          <a:xfrm>
            <a:off x="1928858" y="2603947"/>
            <a:ext cx="8639083" cy="165010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400" b="1" dirty="0">
                <a:solidFill>
                  <a:srgbClr val="0B5394"/>
                </a:solidFill>
              </a:rPr>
              <a:t>Contextualización general</a:t>
            </a:r>
            <a:endParaRPr sz="5400" b="1" dirty="0">
              <a:solidFill>
                <a:srgbClr val="0B53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84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I Design e UX Design. Entenda as diferenças. - Fábrica de Soluções Web">
            <a:extLst>
              <a:ext uri="{FF2B5EF4-FFF2-40B4-BE49-F238E27FC236}">
                <a16:creationId xmlns:a16="http://schemas.microsoft.com/office/drawing/2014/main" id="{BA4446A6-11CB-43D5-A208-9942F63CD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343" y="2003671"/>
            <a:ext cx="5701314" cy="285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95;gc5fc6dd33c_0_1">
            <a:extLst>
              <a:ext uri="{FF2B5EF4-FFF2-40B4-BE49-F238E27FC236}">
                <a16:creationId xmlns:a16="http://schemas.microsoft.com/office/drawing/2014/main" id="{C3171F3F-DF67-4211-A205-621CF3D8E2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5964" y="2003671"/>
            <a:ext cx="2277862" cy="237887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CO" sz="1600" b="1" dirty="0">
                <a:solidFill>
                  <a:srgbClr val="00B0F0"/>
                </a:solidFill>
              </a:rPr>
              <a:t>Experiencia</a:t>
            </a:r>
            <a:r>
              <a:rPr lang="es-CO" sz="1600" dirty="0">
                <a:solidFill>
                  <a:srgbClr val="00B0F0"/>
                </a:solidFill>
              </a:rPr>
              <a:t> </a:t>
            </a:r>
            <a:r>
              <a:rPr lang="es-CO" sz="1600" b="1" dirty="0">
                <a:solidFill>
                  <a:srgbClr val="00B0F0"/>
                </a:solidFill>
              </a:rPr>
              <a:t>de</a:t>
            </a:r>
            <a:r>
              <a:rPr lang="es-CO" sz="1600" dirty="0">
                <a:solidFill>
                  <a:srgbClr val="00B0F0"/>
                </a:solidFill>
              </a:rPr>
              <a:t> </a:t>
            </a:r>
            <a:r>
              <a:rPr lang="es-CO" sz="1600" b="1" dirty="0">
                <a:solidFill>
                  <a:srgbClr val="00B0F0"/>
                </a:solidFill>
              </a:rPr>
              <a:t>usuario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s-CO" sz="1600" dirty="0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chemeClr val="bg1">
                    <a:lumMod val="65000"/>
                  </a:schemeClr>
                </a:solidFill>
              </a:rPr>
              <a:t>Son todos aquellos factores de entorno, relación, correlación, tangibilidad que se puede dar a un producto, servicio o dispositivo.  </a:t>
            </a:r>
            <a:endParaRPr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Google Shape;95;gc5fc6dd33c_0_1">
            <a:extLst>
              <a:ext uri="{FF2B5EF4-FFF2-40B4-BE49-F238E27FC236}">
                <a16:creationId xmlns:a16="http://schemas.microsoft.com/office/drawing/2014/main" id="{A380ADCC-832A-4E55-8D2E-07E963652E23}"/>
              </a:ext>
            </a:extLst>
          </p:cNvPr>
          <p:cNvSpPr txBox="1">
            <a:spLocks/>
          </p:cNvSpPr>
          <p:nvPr/>
        </p:nvSpPr>
        <p:spPr>
          <a:xfrm>
            <a:off x="9138174" y="2003671"/>
            <a:ext cx="2277862" cy="285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s-MX" sz="1600" b="1" dirty="0">
                <a:solidFill>
                  <a:srgbClr val="D5621B"/>
                </a:solidFill>
              </a:rPr>
              <a:t>Interfaz de Usuario</a:t>
            </a:r>
          </a:p>
          <a:p>
            <a:pPr marL="0" indent="0" algn="just">
              <a:buFont typeface="Arial"/>
              <a:buNone/>
            </a:pPr>
            <a:endParaRPr lang="es-MX" sz="1600" dirty="0"/>
          </a:p>
          <a:p>
            <a:pPr marL="0" indent="0" algn="just">
              <a:buFont typeface="Arial"/>
              <a:buNone/>
            </a:pPr>
            <a:r>
              <a:rPr lang="es-MX" sz="1600" dirty="0">
                <a:solidFill>
                  <a:schemeClr val="bg1">
                    <a:lumMod val="50000"/>
                  </a:schemeClr>
                </a:solidFill>
              </a:rPr>
              <a:t>Es el medio de interacción que el usuario tiene con una interfaz, en donde se relaciona la arquitectura de información, patrones de diseño e interacción, elementos visuales y efectividad relacionada.</a:t>
            </a:r>
          </a:p>
        </p:txBody>
      </p:sp>
      <p:sp>
        <p:nvSpPr>
          <p:cNvPr id="6" name="Google Shape;95;gc5fc6dd33c_0_1">
            <a:extLst>
              <a:ext uri="{FF2B5EF4-FFF2-40B4-BE49-F238E27FC236}">
                <a16:creationId xmlns:a16="http://schemas.microsoft.com/office/drawing/2014/main" id="{371E7465-3AD5-4F6D-9876-48D7D9593BDB}"/>
              </a:ext>
            </a:extLst>
          </p:cNvPr>
          <p:cNvSpPr txBox="1">
            <a:spLocks/>
          </p:cNvSpPr>
          <p:nvPr/>
        </p:nvSpPr>
        <p:spPr>
          <a:xfrm>
            <a:off x="4010954" y="4854328"/>
            <a:ext cx="4170091" cy="702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Fuente:Modificada</a:t>
            </a:r>
            <a:r>
              <a:rPr lang="es-MX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de </a:t>
            </a:r>
            <a:r>
              <a:rPr lang="es-MX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4"/>
              </a:rPr>
              <a:t>https://www.openinnova.es/ui-y-ux-que-es-diferencias-ejemplos-descubrelo/</a:t>
            </a:r>
            <a:endParaRPr lang="es-MX" sz="1600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s-MX" sz="1600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69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39354C3-AA05-4AE5-91B2-9BC8E19F0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4" t="8673" r="10582" b="6018"/>
          <a:stretch/>
        </p:blipFill>
        <p:spPr>
          <a:xfrm>
            <a:off x="1697114" y="840727"/>
            <a:ext cx="8797771" cy="5176545"/>
          </a:xfrm>
          <a:prstGeom prst="rect">
            <a:avLst/>
          </a:prstGeom>
        </p:spPr>
      </p:pic>
      <p:sp>
        <p:nvSpPr>
          <p:cNvPr id="4" name="Google Shape;95;gc5fc6dd33c_0_1">
            <a:extLst>
              <a:ext uri="{FF2B5EF4-FFF2-40B4-BE49-F238E27FC236}">
                <a16:creationId xmlns:a16="http://schemas.microsoft.com/office/drawing/2014/main" id="{E3413D71-F26F-4FC6-B49D-6A19DDE1615F}"/>
              </a:ext>
            </a:extLst>
          </p:cNvPr>
          <p:cNvSpPr txBox="1">
            <a:spLocks/>
          </p:cNvSpPr>
          <p:nvPr/>
        </p:nvSpPr>
        <p:spPr>
          <a:xfrm>
            <a:off x="1417196" y="5937682"/>
            <a:ext cx="4170091" cy="702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Fuente: Modificada de  </a:t>
            </a:r>
            <a:r>
              <a:rPr lang="es-MX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4"/>
              </a:rPr>
              <a:t>https://laptrinhx.com/how-to-be-a-web-developer-in-7-steps-what-to-learn-and-where-to-start-1078272677/</a:t>
            </a:r>
            <a:endParaRPr lang="es-MX" sz="1600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s-MX" sz="1600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s-MX" sz="1600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600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92;gc5fc6dd33c_0_1">
            <a:extLst>
              <a:ext uri="{FF2B5EF4-FFF2-40B4-BE49-F238E27FC236}">
                <a16:creationId xmlns:a16="http://schemas.microsoft.com/office/drawing/2014/main" id="{5E31A4BD-ABE4-43DF-B308-F7F71D9795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151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Web Costa Rica - Arte Gráfica CR">
            <a:extLst>
              <a:ext uri="{FF2B5EF4-FFF2-40B4-BE49-F238E27FC236}">
                <a16:creationId xmlns:a16="http://schemas.microsoft.com/office/drawing/2014/main" id="{34AFED78-BC4B-4854-ADE9-10FB58D1D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46" y="2047064"/>
            <a:ext cx="4391488" cy="276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Google Shape;94;gc5fc6dd33c_0_1">
            <a:extLst>
              <a:ext uri="{FF2B5EF4-FFF2-40B4-BE49-F238E27FC236}">
                <a16:creationId xmlns:a16="http://schemas.microsoft.com/office/drawing/2014/main" id="{7DB146A3-ACB5-4C64-B9AB-51EDD69B21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9942" y="1123766"/>
            <a:ext cx="3787245" cy="813669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Responsive Design</a:t>
            </a:r>
            <a:endParaRPr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495A7340-FB43-4E64-A02D-295EEF821082}"/>
              </a:ext>
            </a:extLst>
          </p:cNvPr>
          <p:cNvCxnSpPr>
            <a:cxnSpLocks/>
          </p:cNvCxnSpPr>
          <p:nvPr/>
        </p:nvCxnSpPr>
        <p:spPr>
          <a:xfrm>
            <a:off x="5752730" y="1200704"/>
            <a:ext cx="0" cy="392393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0" name="Google Shape;95;gc5fc6dd33c_0_1">
            <a:extLst>
              <a:ext uri="{FF2B5EF4-FFF2-40B4-BE49-F238E27FC236}">
                <a16:creationId xmlns:a16="http://schemas.microsoft.com/office/drawing/2014/main" id="{25EA2BD5-2BF6-417E-B11B-35AF4A022E91}"/>
              </a:ext>
            </a:extLst>
          </p:cNvPr>
          <p:cNvSpPr txBox="1">
            <a:spLocks/>
          </p:cNvSpPr>
          <p:nvPr/>
        </p:nvSpPr>
        <p:spPr>
          <a:xfrm>
            <a:off x="961745" y="4540992"/>
            <a:ext cx="4170091" cy="702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MX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Fuente: </a:t>
            </a:r>
            <a:r>
              <a:rPr lang="es-MX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5"/>
              </a:rPr>
              <a:t>https://www.pikpng.com/pngvi/ixohJb_mobile-friendly-web-development-responsive-web-design-png-clipart/</a:t>
            </a:r>
            <a:endParaRPr lang="es-MX" sz="1600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s-MX" sz="1600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Google Shape;95;gc5fc6dd33c_0_1">
            <a:extLst>
              <a:ext uri="{FF2B5EF4-FFF2-40B4-BE49-F238E27FC236}">
                <a16:creationId xmlns:a16="http://schemas.microsoft.com/office/drawing/2014/main" id="{DCB626E9-C0DF-4BDB-9CE7-D67742795F76}"/>
              </a:ext>
            </a:extLst>
          </p:cNvPr>
          <p:cNvSpPr txBox="1">
            <a:spLocks/>
          </p:cNvSpPr>
          <p:nvPr/>
        </p:nvSpPr>
        <p:spPr>
          <a:xfrm>
            <a:off x="7382342" y="2365043"/>
            <a:ext cx="3502240" cy="226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lnSpc>
                <a:spcPct val="150000"/>
              </a:lnSpc>
              <a:buFont typeface="Arial"/>
              <a:buNone/>
            </a:pPr>
            <a:r>
              <a:rPr lang="es-MX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 el diseño adaptable cuyo propósito es poder priorizar la correcta visualización de los contenidos de una pagina web en todos los dispositivos, tal como computadores de escritorio, laptop, tablets , celulares y relojes.</a:t>
            </a:r>
          </a:p>
        </p:txBody>
      </p:sp>
    </p:spTree>
    <p:extLst>
      <p:ext uri="{BB962C8B-B14F-4D97-AF65-F5344CB8AC3E}">
        <p14:creationId xmlns:p14="http://schemas.microsoft.com/office/powerpoint/2010/main" val="3309488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c5fc6dd33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c5fc6dd33c_0_1"/>
          <p:cNvSpPr txBox="1">
            <a:spLocks noGrp="1"/>
          </p:cNvSpPr>
          <p:nvPr>
            <p:ph type="title"/>
          </p:nvPr>
        </p:nvSpPr>
        <p:spPr>
          <a:xfrm>
            <a:off x="3646965" y="2603946"/>
            <a:ext cx="4898070" cy="165010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400" b="1" dirty="0">
                <a:solidFill>
                  <a:srgbClr val="0B5394"/>
                </a:solidFill>
              </a:rPr>
              <a:t>Teoría básica UI.</a:t>
            </a:r>
            <a:endParaRPr sz="5400" b="1" dirty="0">
              <a:solidFill>
                <a:srgbClr val="0B53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483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92;gc5fc6dd33c_0_1">
            <a:extLst>
              <a:ext uri="{FF2B5EF4-FFF2-40B4-BE49-F238E27FC236}">
                <a16:creationId xmlns:a16="http://schemas.microsoft.com/office/drawing/2014/main" id="{5E31A4BD-ABE4-43DF-B308-F7F71D9795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909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Agencia Diseño UI. User Interface, diseño de producto - Productea">
            <a:extLst>
              <a:ext uri="{FF2B5EF4-FFF2-40B4-BE49-F238E27FC236}">
                <a16:creationId xmlns:a16="http://schemas.microsoft.com/office/drawing/2014/main" id="{C21584F0-8290-4289-AEB0-E12BF9968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84" y="2154810"/>
            <a:ext cx="2876365" cy="254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78E0B9B-B70D-48B9-9FC2-356085C31688}"/>
              </a:ext>
            </a:extLst>
          </p:cNvPr>
          <p:cNvCxnSpPr>
            <a:cxnSpLocks/>
          </p:cNvCxnSpPr>
          <p:nvPr/>
        </p:nvCxnSpPr>
        <p:spPr>
          <a:xfrm>
            <a:off x="4101483" y="1493194"/>
            <a:ext cx="0" cy="380630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5" name="Google Shape;94;gc5fc6dd33c_0_1">
            <a:extLst>
              <a:ext uri="{FF2B5EF4-FFF2-40B4-BE49-F238E27FC236}">
                <a16:creationId xmlns:a16="http://schemas.microsoft.com/office/drawing/2014/main" id="{7E243558-ED98-4AFA-9DF1-CE9B59E3DA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8108" y="1888448"/>
            <a:ext cx="3002410" cy="52099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chemeClr val="tx2">
                    <a:lumMod val="25000"/>
                  </a:schemeClr>
                </a:solidFill>
              </a:rPr>
              <a:t>1. Legibilidad</a:t>
            </a:r>
            <a:endParaRPr sz="28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6" name="Google Shape;94;gc5fc6dd33c_0_1">
            <a:extLst>
              <a:ext uri="{FF2B5EF4-FFF2-40B4-BE49-F238E27FC236}">
                <a16:creationId xmlns:a16="http://schemas.microsoft.com/office/drawing/2014/main" id="{A5487E9A-54C5-46CF-92A9-D7AF3A0A6232}"/>
              </a:ext>
            </a:extLst>
          </p:cNvPr>
          <p:cNvSpPr txBox="1">
            <a:spLocks/>
          </p:cNvSpPr>
          <p:nvPr/>
        </p:nvSpPr>
        <p:spPr>
          <a:xfrm>
            <a:off x="5088108" y="2571464"/>
            <a:ext cx="3002410" cy="52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2800" b="1" dirty="0">
                <a:solidFill>
                  <a:schemeClr val="tx2">
                    <a:lumMod val="25000"/>
                  </a:schemeClr>
                </a:solidFill>
              </a:rPr>
              <a:t>2. Consistencia</a:t>
            </a:r>
          </a:p>
        </p:txBody>
      </p:sp>
      <p:sp>
        <p:nvSpPr>
          <p:cNvPr id="17" name="Google Shape;94;gc5fc6dd33c_0_1">
            <a:extLst>
              <a:ext uri="{FF2B5EF4-FFF2-40B4-BE49-F238E27FC236}">
                <a16:creationId xmlns:a16="http://schemas.microsoft.com/office/drawing/2014/main" id="{DF1897D8-1D10-4F14-AF24-E5BA0CD890C2}"/>
              </a:ext>
            </a:extLst>
          </p:cNvPr>
          <p:cNvSpPr txBox="1">
            <a:spLocks/>
          </p:cNvSpPr>
          <p:nvPr/>
        </p:nvSpPr>
        <p:spPr>
          <a:xfrm>
            <a:off x="5088108" y="3237770"/>
            <a:ext cx="3002410" cy="52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2800" b="1" dirty="0">
                <a:solidFill>
                  <a:schemeClr val="tx2">
                    <a:lumMod val="25000"/>
                  </a:schemeClr>
                </a:solidFill>
              </a:rPr>
              <a:t>3. Jerarquía</a:t>
            </a:r>
          </a:p>
        </p:txBody>
      </p:sp>
      <p:sp>
        <p:nvSpPr>
          <p:cNvPr id="18" name="Google Shape;94;gc5fc6dd33c_0_1">
            <a:extLst>
              <a:ext uri="{FF2B5EF4-FFF2-40B4-BE49-F238E27FC236}">
                <a16:creationId xmlns:a16="http://schemas.microsoft.com/office/drawing/2014/main" id="{2CA9EC6A-9D35-4747-9502-88765F540F9F}"/>
              </a:ext>
            </a:extLst>
          </p:cNvPr>
          <p:cNvSpPr txBox="1">
            <a:spLocks/>
          </p:cNvSpPr>
          <p:nvPr/>
        </p:nvSpPr>
        <p:spPr>
          <a:xfrm>
            <a:off x="5088108" y="3850248"/>
            <a:ext cx="3002410" cy="52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2800" b="1" dirty="0">
                <a:solidFill>
                  <a:schemeClr val="tx2">
                    <a:lumMod val="25000"/>
                  </a:schemeClr>
                </a:solidFill>
              </a:rPr>
              <a:t>4. Contraste</a:t>
            </a:r>
          </a:p>
        </p:txBody>
      </p:sp>
      <p:sp>
        <p:nvSpPr>
          <p:cNvPr id="19" name="Google Shape;94;gc5fc6dd33c_0_1">
            <a:extLst>
              <a:ext uri="{FF2B5EF4-FFF2-40B4-BE49-F238E27FC236}">
                <a16:creationId xmlns:a16="http://schemas.microsoft.com/office/drawing/2014/main" id="{923D265C-48E1-4281-8D77-A40C05A9A5EC}"/>
              </a:ext>
            </a:extLst>
          </p:cNvPr>
          <p:cNvSpPr txBox="1">
            <a:spLocks/>
          </p:cNvSpPr>
          <p:nvPr/>
        </p:nvSpPr>
        <p:spPr>
          <a:xfrm>
            <a:off x="5088106" y="4463290"/>
            <a:ext cx="3708777" cy="52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2800" b="1" dirty="0">
                <a:solidFill>
                  <a:schemeClr val="tx2">
                    <a:lumMod val="25000"/>
                  </a:schemeClr>
                </a:solidFill>
              </a:rPr>
              <a:t>5. Espacio negativo</a:t>
            </a:r>
          </a:p>
        </p:txBody>
      </p:sp>
      <p:sp>
        <p:nvSpPr>
          <p:cNvPr id="22" name="Google Shape;94;gc5fc6dd33c_0_1">
            <a:extLst>
              <a:ext uri="{FF2B5EF4-FFF2-40B4-BE49-F238E27FC236}">
                <a16:creationId xmlns:a16="http://schemas.microsoft.com/office/drawing/2014/main" id="{D2F7EE7A-16DD-4A90-8724-733B536538A4}"/>
              </a:ext>
            </a:extLst>
          </p:cNvPr>
          <p:cNvSpPr txBox="1">
            <a:spLocks/>
          </p:cNvSpPr>
          <p:nvPr/>
        </p:nvSpPr>
        <p:spPr>
          <a:xfrm>
            <a:off x="5088106" y="5075768"/>
            <a:ext cx="3708777" cy="52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2800" b="1" dirty="0">
                <a:solidFill>
                  <a:schemeClr val="tx2">
                    <a:lumMod val="25000"/>
                  </a:schemeClr>
                </a:solidFill>
              </a:rPr>
              <a:t>6. Escala</a:t>
            </a:r>
          </a:p>
        </p:txBody>
      </p:sp>
      <p:sp>
        <p:nvSpPr>
          <p:cNvPr id="24" name="Google Shape;94;gc5fc6dd33c_0_1">
            <a:extLst>
              <a:ext uri="{FF2B5EF4-FFF2-40B4-BE49-F238E27FC236}">
                <a16:creationId xmlns:a16="http://schemas.microsoft.com/office/drawing/2014/main" id="{32929A59-E723-4998-9202-563A0FE34D28}"/>
              </a:ext>
            </a:extLst>
          </p:cNvPr>
          <p:cNvSpPr txBox="1">
            <a:spLocks/>
          </p:cNvSpPr>
          <p:nvPr/>
        </p:nvSpPr>
        <p:spPr>
          <a:xfrm>
            <a:off x="4647323" y="746323"/>
            <a:ext cx="6886390" cy="52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5400" b="1" dirty="0">
                <a:solidFill>
                  <a:schemeClr val="accent1">
                    <a:lumMod val="50000"/>
                  </a:schemeClr>
                </a:solidFill>
              </a:rPr>
              <a:t>Principios de diseño</a:t>
            </a:r>
          </a:p>
        </p:txBody>
      </p:sp>
    </p:spTree>
    <p:extLst>
      <p:ext uri="{BB962C8B-B14F-4D97-AF65-F5344CB8AC3E}">
        <p14:creationId xmlns:p14="http://schemas.microsoft.com/office/powerpoint/2010/main" val="112583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92;gc5fc6dd33c_0_1">
            <a:extLst>
              <a:ext uri="{FF2B5EF4-FFF2-40B4-BE49-F238E27FC236}">
                <a16:creationId xmlns:a16="http://schemas.microsoft.com/office/drawing/2014/main" id="{5E31A4BD-ABE4-43DF-B308-F7F71D97958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909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78E0B9B-B70D-48B9-9FC2-356085C31688}"/>
              </a:ext>
            </a:extLst>
          </p:cNvPr>
          <p:cNvCxnSpPr>
            <a:cxnSpLocks/>
          </p:cNvCxnSpPr>
          <p:nvPr/>
        </p:nvCxnSpPr>
        <p:spPr>
          <a:xfrm>
            <a:off x="6205490" y="1525848"/>
            <a:ext cx="0" cy="380630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5" name="Google Shape;94;gc5fc6dd33c_0_1">
            <a:extLst>
              <a:ext uri="{FF2B5EF4-FFF2-40B4-BE49-F238E27FC236}">
                <a16:creationId xmlns:a16="http://schemas.microsoft.com/office/drawing/2014/main" id="{7E243558-ED98-4AFA-9DF1-CE9B59E3DA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5235" y="3168501"/>
            <a:ext cx="3002410" cy="52099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b="1" dirty="0">
                <a:solidFill>
                  <a:schemeClr val="tx2">
                    <a:lumMod val="25000"/>
                  </a:schemeClr>
                </a:solidFill>
              </a:rPr>
              <a:t>Legibilidad</a:t>
            </a:r>
            <a:endParaRPr sz="28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6" name="Google Shape;94;gc5fc6dd33c_0_1">
            <a:extLst>
              <a:ext uri="{FF2B5EF4-FFF2-40B4-BE49-F238E27FC236}">
                <a16:creationId xmlns:a16="http://schemas.microsoft.com/office/drawing/2014/main" id="{A5487E9A-54C5-46CF-92A9-D7AF3A0A6232}"/>
              </a:ext>
            </a:extLst>
          </p:cNvPr>
          <p:cNvSpPr txBox="1">
            <a:spLocks/>
          </p:cNvSpPr>
          <p:nvPr/>
        </p:nvSpPr>
        <p:spPr>
          <a:xfrm>
            <a:off x="6552923" y="3168502"/>
            <a:ext cx="3002410" cy="520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O" sz="2800" b="1" dirty="0">
                <a:solidFill>
                  <a:schemeClr val="tx2">
                    <a:lumMod val="25000"/>
                  </a:schemeClr>
                </a:solidFill>
              </a:rPr>
              <a:t>Consistencia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64F0152-AF8A-410A-BB76-A64139546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"/>
            <a:ext cx="3167180" cy="690091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3B1B315-507C-453A-8876-608D7802D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822" y="-4"/>
            <a:ext cx="3167180" cy="690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172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522</Words>
  <Application>Microsoft Office PowerPoint</Application>
  <PresentationFormat>Panorámica</PresentationFormat>
  <Paragraphs>105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3" baseType="lpstr">
      <vt:lpstr>Calibri</vt:lpstr>
      <vt:lpstr>Arial</vt:lpstr>
      <vt:lpstr>Calibri Light</vt:lpstr>
      <vt:lpstr>Tema de Office</vt:lpstr>
      <vt:lpstr>HTML5, CSS3 y JavaScript.</vt:lpstr>
      <vt:lpstr>Contenido del curso. </vt:lpstr>
      <vt:lpstr>Contextualización general</vt:lpstr>
      <vt:lpstr>Presentación de PowerPoint</vt:lpstr>
      <vt:lpstr>Presentación de PowerPoint</vt:lpstr>
      <vt:lpstr>Responsive Design</vt:lpstr>
      <vt:lpstr>Teoría básica UI.</vt:lpstr>
      <vt:lpstr>1. Legibilidad</vt:lpstr>
      <vt:lpstr>Legibilidad</vt:lpstr>
      <vt:lpstr>Jerarquía</vt:lpstr>
      <vt:lpstr>Espacio  negativo</vt:lpstr>
      <vt:lpstr>Presentación de PowerPoint</vt:lpstr>
      <vt:lpstr>Presentación de PowerPoint</vt:lpstr>
      <vt:lpstr>Teoría básica Frontend.</vt:lpstr>
      <vt:lpstr>Presentación de PowerPoint</vt:lpstr>
      <vt:lpstr>Presentación de PowerPoint</vt:lpstr>
      <vt:lpstr>SASS</vt:lpstr>
      <vt:lpstr>Angular JS</vt:lpstr>
      <vt:lpstr>Herramientas de apoyo</vt:lpstr>
      <vt:lpstr>Plugin Wordpress</vt:lpstr>
      <vt:lpstr>Tipos de páginas web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design and development for  everyone.  code - magic.</dc:title>
  <dc:creator>Usuario de Windows</dc:creator>
  <cp:lastModifiedBy>Andres Fernando</cp:lastModifiedBy>
  <cp:revision>49</cp:revision>
  <dcterms:created xsi:type="dcterms:W3CDTF">2018-09-11T16:47:11Z</dcterms:created>
  <dcterms:modified xsi:type="dcterms:W3CDTF">2023-04-12T22:57:11Z</dcterms:modified>
</cp:coreProperties>
</file>